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93" r:id="rId6"/>
    <p:sldId id="442" r:id="rId7"/>
    <p:sldId id="416" r:id="rId8"/>
    <p:sldId id="414" r:id="rId9"/>
    <p:sldId id="432" r:id="rId10"/>
    <p:sldId id="353" r:id="rId11"/>
    <p:sldId id="433" r:id="rId12"/>
    <p:sldId id="404" r:id="rId13"/>
    <p:sldId id="431" r:id="rId14"/>
    <p:sldId id="405" r:id="rId15"/>
    <p:sldId id="407" r:id="rId16"/>
    <p:sldId id="408" r:id="rId17"/>
    <p:sldId id="396" r:id="rId18"/>
    <p:sldId id="435" r:id="rId19"/>
    <p:sldId id="412" r:id="rId20"/>
    <p:sldId id="438" r:id="rId21"/>
    <p:sldId id="363" r:id="rId22"/>
    <p:sldId id="437" r:id="rId23"/>
    <p:sldId id="443" r:id="rId24"/>
    <p:sldId id="418" r:id="rId25"/>
    <p:sldId id="421" r:id="rId26"/>
    <p:sldId id="441" r:id="rId27"/>
    <p:sldId id="420" r:id="rId28"/>
    <p:sldId id="439" r:id="rId29"/>
    <p:sldId id="425" r:id="rId30"/>
    <p:sldId id="428" r:id="rId31"/>
    <p:sldId id="427" r:id="rId32"/>
    <p:sldId id="429" r:id="rId33"/>
    <p:sldId id="440" r:id="rId34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A3BB16D-A348-4A92-A0F3-34741DAC41A4}">
          <p14:sldIdLst>
            <p14:sldId id="256"/>
            <p14:sldId id="293"/>
            <p14:sldId id="442"/>
            <p14:sldId id="416"/>
            <p14:sldId id="414"/>
            <p14:sldId id="432"/>
            <p14:sldId id="353"/>
            <p14:sldId id="433"/>
            <p14:sldId id="404"/>
            <p14:sldId id="431"/>
            <p14:sldId id="405"/>
            <p14:sldId id="407"/>
            <p14:sldId id="408"/>
            <p14:sldId id="396"/>
            <p14:sldId id="435"/>
            <p14:sldId id="412"/>
            <p14:sldId id="438"/>
            <p14:sldId id="363"/>
            <p14:sldId id="437"/>
            <p14:sldId id="443"/>
            <p14:sldId id="418"/>
            <p14:sldId id="421"/>
            <p14:sldId id="441"/>
            <p14:sldId id="420"/>
            <p14:sldId id="439"/>
            <p14:sldId id="425"/>
            <p14:sldId id="428"/>
            <p14:sldId id="427"/>
            <p14:sldId id="42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126" userDrawn="1">
          <p15:clr>
            <a:srgbClr val="A4A3A4"/>
          </p15:clr>
        </p15:guide>
        <p15:guide id="4" pos="2880">
          <p15:clr>
            <a:srgbClr val="A4A3A4"/>
          </p15:clr>
        </p15:guide>
        <p15:guide id="6" pos="5638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8CE"/>
    <a:srgbClr val="1D283E"/>
    <a:srgbClr val="263C62"/>
    <a:srgbClr val="02142B"/>
    <a:srgbClr val="345282"/>
    <a:srgbClr val="335284"/>
    <a:srgbClr val="909399"/>
    <a:srgbClr val="909298"/>
    <a:srgbClr val="6D6F73"/>
    <a:srgbClr val="041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49" autoAdjust="0"/>
    <p:restoredTop sz="87143" autoAdjust="0"/>
  </p:normalViewPr>
  <p:slideViewPr>
    <p:cSldViewPr>
      <p:cViewPr varScale="1">
        <p:scale>
          <a:sx n="68" d="100"/>
          <a:sy n="68" d="100"/>
        </p:scale>
        <p:origin x="768" y="52"/>
      </p:cViewPr>
      <p:guideLst>
        <p:guide orient="horz" pos="2160"/>
        <p:guide orient="horz" pos="845"/>
        <p:guide pos="126"/>
        <p:guide pos="2880"/>
        <p:guide pos="5638"/>
        <p:guide orient="horz" pos="3748"/>
        <p:guide orient="horz" pos="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6BD64E6-D79B-4E05-B474-CD04B87512E5}" type="datetimeFigureOut">
              <a:rPr lang="en-US" smtClean="0"/>
              <a:t>29-Apr-17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05C46C2-B978-4C39-9BB5-6FF58F3B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6E62033-C988-4C1D-AE78-6B1E468CF604}" type="datetimeFigureOut">
              <a:rPr lang="de-DE" smtClean="0"/>
              <a:pPr/>
              <a:t>29.04.2017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F9A0FEE-FE6C-408E-9310-BE6D3C75449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50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0FEE-FE6C-408E-9310-BE6D3C75449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/>
          <p:nvPr userDrawn="1"/>
        </p:nvSpPr>
        <p:spPr>
          <a:xfrm>
            <a:off x="0" y="3684474"/>
            <a:ext cx="9144000" cy="3173526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642910" y="4143381"/>
            <a:ext cx="6521378" cy="928693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642910" y="5176862"/>
            <a:ext cx="6521378" cy="89534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3246"/>
            <a:ext cx="3419856" cy="1981200"/>
          </a:xfrm>
          <a:prstGeom prst="rect">
            <a:avLst/>
          </a:prstGeom>
        </p:spPr>
      </p:pic>
      <p:sp>
        <p:nvSpPr>
          <p:cNvPr id="8" name="Rechteck 9"/>
          <p:cNvSpPr/>
          <p:nvPr userDrawn="1"/>
        </p:nvSpPr>
        <p:spPr>
          <a:xfrm>
            <a:off x="7171134" y="3684474"/>
            <a:ext cx="1972865" cy="3181663"/>
          </a:xfrm>
          <a:custGeom>
            <a:avLst/>
            <a:gdLst>
              <a:gd name="connsiteX0" fmla="*/ 0 w 784652"/>
              <a:gd name="connsiteY0" fmla="*/ 0 h 432000"/>
              <a:gd name="connsiteX1" fmla="*/ 784652 w 784652"/>
              <a:gd name="connsiteY1" fmla="*/ 0 h 432000"/>
              <a:gd name="connsiteX2" fmla="*/ 784652 w 784652"/>
              <a:gd name="connsiteY2" fmla="*/ 432000 h 432000"/>
              <a:gd name="connsiteX3" fmla="*/ 0 w 784652"/>
              <a:gd name="connsiteY3" fmla="*/ 432000 h 432000"/>
              <a:gd name="connsiteX4" fmla="*/ 0 w 784652"/>
              <a:gd name="connsiteY4" fmla="*/ 0 h 432000"/>
              <a:gd name="connsiteX0" fmla="*/ 80962 w 865614"/>
              <a:gd name="connsiteY0" fmla="*/ 0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80962 w 865614"/>
              <a:gd name="connsiteY4" fmla="*/ 0 h 432000"/>
              <a:gd name="connsiteX0" fmla="*/ 150018 w 865614"/>
              <a:gd name="connsiteY0" fmla="*/ 2381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150018 w 865614"/>
              <a:gd name="connsiteY4" fmla="*/ 2381 h 432000"/>
              <a:gd name="connsiteX0" fmla="*/ 150018 w 865614"/>
              <a:gd name="connsiteY0" fmla="*/ 0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150018 w 865614"/>
              <a:gd name="connsiteY4" fmla="*/ 0 h 432000"/>
              <a:gd name="connsiteX0" fmla="*/ 815165 w 1530761"/>
              <a:gd name="connsiteY0" fmla="*/ 0 h 432000"/>
              <a:gd name="connsiteX1" fmla="*/ 1530761 w 1530761"/>
              <a:gd name="connsiteY1" fmla="*/ 0 h 432000"/>
              <a:gd name="connsiteX2" fmla="*/ 1530761 w 1530761"/>
              <a:gd name="connsiteY2" fmla="*/ 432000 h 432000"/>
              <a:gd name="connsiteX3" fmla="*/ 0 w 1530761"/>
              <a:gd name="connsiteY3" fmla="*/ 430912 h 432000"/>
              <a:gd name="connsiteX4" fmla="*/ 815165 w 1530761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761" h="432000">
                <a:moveTo>
                  <a:pt x="815165" y="0"/>
                </a:moveTo>
                <a:lnTo>
                  <a:pt x="1530761" y="0"/>
                </a:lnTo>
                <a:lnTo>
                  <a:pt x="1530761" y="432000"/>
                </a:lnTo>
                <a:lnTo>
                  <a:pt x="0" y="430912"/>
                </a:lnTo>
                <a:lnTo>
                  <a:pt x="815165" y="0"/>
                </a:lnTo>
                <a:close/>
              </a:path>
            </a:pathLst>
          </a:custGeom>
          <a:solidFill>
            <a:srgbClr val="60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D:\work\pricef(x)\presentation\Untitled-1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16216" y="3677237"/>
            <a:ext cx="2402834" cy="316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0" y="2714620"/>
            <a:ext cx="3528000" cy="1008000"/>
          </a:xfrm>
          <a:prstGeom prst="rect">
            <a:avLst/>
          </a:prstGeom>
          <a:solidFill>
            <a:srgbClr val="0F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l"/>
            <a:r>
              <a:rPr lang="en-US" sz="2400" b="1" spc="300" dirty="0"/>
              <a:t>AGENDA</a:t>
            </a:r>
          </a:p>
        </p:txBody>
      </p:sp>
      <p:sp>
        <p:nvSpPr>
          <p:cNvPr id="9" name="Rechteck 9"/>
          <p:cNvSpPr/>
          <p:nvPr userDrawn="1"/>
        </p:nvSpPr>
        <p:spPr>
          <a:xfrm>
            <a:off x="2539900" y="2715270"/>
            <a:ext cx="988099" cy="1011969"/>
          </a:xfrm>
          <a:custGeom>
            <a:avLst/>
            <a:gdLst>
              <a:gd name="connsiteX0" fmla="*/ 0 w 784652"/>
              <a:gd name="connsiteY0" fmla="*/ 0 h 432000"/>
              <a:gd name="connsiteX1" fmla="*/ 784652 w 784652"/>
              <a:gd name="connsiteY1" fmla="*/ 0 h 432000"/>
              <a:gd name="connsiteX2" fmla="*/ 784652 w 784652"/>
              <a:gd name="connsiteY2" fmla="*/ 432000 h 432000"/>
              <a:gd name="connsiteX3" fmla="*/ 0 w 784652"/>
              <a:gd name="connsiteY3" fmla="*/ 432000 h 432000"/>
              <a:gd name="connsiteX4" fmla="*/ 0 w 784652"/>
              <a:gd name="connsiteY4" fmla="*/ 0 h 432000"/>
              <a:gd name="connsiteX0" fmla="*/ 80962 w 865614"/>
              <a:gd name="connsiteY0" fmla="*/ 0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80962 w 865614"/>
              <a:gd name="connsiteY4" fmla="*/ 0 h 432000"/>
              <a:gd name="connsiteX0" fmla="*/ 150018 w 865614"/>
              <a:gd name="connsiteY0" fmla="*/ 2381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150018 w 865614"/>
              <a:gd name="connsiteY4" fmla="*/ 2381 h 432000"/>
              <a:gd name="connsiteX0" fmla="*/ 150018 w 865614"/>
              <a:gd name="connsiteY0" fmla="*/ 0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150018 w 865614"/>
              <a:gd name="connsiteY4" fmla="*/ 0 h 432000"/>
              <a:gd name="connsiteX0" fmla="*/ 268745 w 865614"/>
              <a:gd name="connsiteY0" fmla="*/ 0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268745 w 865614"/>
              <a:gd name="connsiteY4" fmla="*/ 0 h 432000"/>
              <a:gd name="connsiteX0" fmla="*/ 257438 w 854307"/>
              <a:gd name="connsiteY0" fmla="*/ 0 h 435062"/>
              <a:gd name="connsiteX1" fmla="*/ 854307 w 854307"/>
              <a:gd name="connsiteY1" fmla="*/ 0 h 435062"/>
              <a:gd name="connsiteX2" fmla="*/ 854307 w 854307"/>
              <a:gd name="connsiteY2" fmla="*/ 432000 h 435062"/>
              <a:gd name="connsiteX3" fmla="*/ 0 w 854307"/>
              <a:gd name="connsiteY3" fmla="*/ 435062 h 435062"/>
              <a:gd name="connsiteX4" fmla="*/ 257438 w 854307"/>
              <a:gd name="connsiteY4" fmla="*/ 0 h 435062"/>
              <a:gd name="connsiteX0" fmla="*/ 285706 w 882575"/>
              <a:gd name="connsiteY0" fmla="*/ 0 h 435062"/>
              <a:gd name="connsiteX1" fmla="*/ 882575 w 882575"/>
              <a:gd name="connsiteY1" fmla="*/ 0 h 435062"/>
              <a:gd name="connsiteX2" fmla="*/ 882575 w 882575"/>
              <a:gd name="connsiteY2" fmla="*/ 432000 h 435062"/>
              <a:gd name="connsiteX3" fmla="*/ 0 w 882575"/>
              <a:gd name="connsiteY3" fmla="*/ 435062 h 435062"/>
              <a:gd name="connsiteX4" fmla="*/ 285706 w 882575"/>
              <a:gd name="connsiteY4" fmla="*/ 0 h 435062"/>
              <a:gd name="connsiteX0" fmla="*/ 285706 w 882575"/>
              <a:gd name="connsiteY0" fmla="*/ 0 h 435062"/>
              <a:gd name="connsiteX1" fmla="*/ 882575 w 882575"/>
              <a:gd name="connsiteY1" fmla="*/ 0 h 435062"/>
              <a:gd name="connsiteX2" fmla="*/ 882575 w 882575"/>
              <a:gd name="connsiteY2" fmla="*/ 432000 h 435062"/>
              <a:gd name="connsiteX3" fmla="*/ 0 w 882575"/>
              <a:gd name="connsiteY3" fmla="*/ 435062 h 435062"/>
              <a:gd name="connsiteX4" fmla="*/ 285706 w 882575"/>
              <a:gd name="connsiteY4" fmla="*/ 0 h 435062"/>
              <a:gd name="connsiteX0" fmla="*/ 280052 w 876921"/>
              <a:gd name="connsiteY0" fmla="*/ 0 h 436423"/>
              <a:gd name="connsiteX1" fmla="*/ 876921 w 876921"/>
              <a:gd name="connsiteY1" fmla="*/ 0 h 436423"/>
              <a:gd name="connsiteX2" fmla="*/ 876921 w 876921"/>
              <a:gd name="connsiteY2" fmla="*/ 432000 h 436423"/>
              <a:gd name="connsiteX3" fmla="*/ 0 w 876921"/>
              <a:gd name="connsiteY3" fmla="*/ 436423 h 436423"/>
              <a:gd name="connsiteX4" fmla="*/ 280052 w 876921"/>
              <a:gd name="connsiteY4" fmla="*/ 0 h 436423"/>
              <a:gd name="connsiteX0" fmla="*/ 280052 w 876921"/>
              <a:gd name="connsiteY0" fmla="*/ 0 h 436423"/>
              <a:gd name="connsiteX1" fmla="*/ 876921 w 876921"/>
              <a:gd name="connsiteY1" fmla="*/ 0 h 436423"/>
              <a:gd name="connsiteX2" fmla="*/ 876921 w 876921"/>
              <a:gd name="connsiteY2" fmla="*/ 432000 h 436423"/>
              <a:gd name="connsiteX3" fmla="*/ 0 w 876921"/>
              <a:gd name="connsiteY3" fmla="*/ 436423 h 436423"/>
              <a:gd name="connsiteX4" fmla="*/ 280052 w 876921"/>
              <a:gd name="connsiteY4" fmla="*/ 0 h 436423"/>
              <a:gd name="connsiteX0" fmla="*/ 280052 w 876921"/>
              <a:gd name="connsiteY0" fmla="*/ 0 h 436423"/>
              <a:gd name="connsiteX1" fmla="*/ 876921 w 876921"/>
              <a:gd name="connsiteY1" fmla="*/ 0 h 436423"/>
              <a:gd name="connsiteX2" fmla="*/ 876921 w 876921"/>
              <a:gd name="connsiteY2" fmla="*/ 432000 h 436423"/>
              <a:gd name="connsiteX3" fmla="*/ 0 w 876921"/>
              <a:gd name="connsiteY3" fmla="*/ 436423 h 436423"/>
              <a:gd name="connsiteX4" fmla="*/ 280052 w 876921"/>
              <a:gd name="connsiteY4" fmla="*/ 0 h 436423"/>
              <a:gd name="connsiteX0" fmla="*/ 282879 w 879748"/>
              <a:gd name="connsiteY0" fmla="*/ 0 h 436423"/>
              <a:gd name="connsiteX1" fmla="*/ 879748 w 879748"/>
              <a:gd name="connsiteY1" fmla="*/ 0 h 436423"/>
              <a:gd name="connsiteX2" fmla="*/ 879748 w 879748"/>
              <a:gd name="connsiteY2" fmla="*/ 432000 h 436423"/>
              <a:gd name="connsiteX3" fmla="*/ 0 w 879748"/>
              <a:gd name="connsiteY3" fmla="*/ 436423 h 436423"/>
              <a:gd name="connsiteX4" fmla="*/ 282879 w 879748"/>
              <a:gd name="connsiteY4" fmla="*/ 0 h 436423"/>
              <a:gd name="connsiteX0" fmla="*/ 282879 w 879748"/>
              <a:gd name="connsiteY0" fmla="*/ 0 h 435062"/>
              <a:gd name="connsiteX1" fmla="*/ 879748 w 879748"/>
              <a:gd name="connsiteY1" fmla="*/ 0 h 435062"/>
              <a:gd name="connsiteX2" fmla="*/ 879748 w 879748"/>
              <a:gd name="connsiteY2" fmla="*/ 432000 h 435062"/>
              <a:gd name="connsiteX3" fmla="*/ 0 w 879748"/>
              <a:gd name="connsiteY3" fmla="*/ 435062 h 435062"/>
              <a:gd name="connsiteX4" fmla="*/ 282879 w 879748"/>
              <a:gd name="connsiteY4" fmla="*/ 0 h 435062"/>
              <a:gd name="connsiteX0" fmla="*/ 282879 w 879748"/>
              <a:gd name="connsiteY0" fmla="*/ 0 h 433701"/>
              <a:gd name="connsiteX1" fmla="*/ 879748 w 879748"/>
              <a:gd name="connsiteY1" fmla="*/ 0 h 433701"/>
              <a:gd name="connsiteX2" fmla="*/ 879748 w 879748"/>
              <a:gd name="connsiteY2" fmla="*/ 432000 h 433701"/>
              <a:gd name="connsiteX3" fmla="*/ 0 w 879748"/>
              <a:gd name="connsiteY3" fmla="*/ 433701 h 433701"/>
              <a:gd name="connsiteX4" fmla="*/ 282879 w 879748"/>
              <a:gd name="connsiteY4" fmla="*/ 0 h 43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748" h="433701">
                <a:moveTo>
                  <a:pt x="282879" y="0"/>
                </a:moveTo>
                <a:lnTo>
                  <a:pt x="879748" y="0"/>
                </a:lnTo>
                <a:lnTo>
                  <a:pt x="879748" y="432000"/>
                </a:lnTo>
                <a:lnTo>
                  <a:pt x="0" y="433701"/>
                </a:lnTo>
                <a:lnTo>
                  <a:pt x="282879" y="0"/>
                </a:lnTo>
                <a:close/>
              </a:path>
            </a:pathLst>
          </a:custGeom>
          <a:solidFill>
            <a:srgbClr val="60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D:\work\pricef(x)\presentation\Untitled-1-04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3481" y="2709596"/>
            <a:ext cx="791839" cy="1014679"/>
          </a:xfrm>
          <a:prstGeom prst="rect">
            <a:avLst/>
          </a:prstGeom>
          <a:noFill/>
        </p:spPr>
      </p:pic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1341438"/>
            <a:ext cx="4608513" cy="3743746"/>
          </a:xfrm>
        </p:spPr>
        <p:txBody>
          <a:bodyPr anchor="ctr">
            <a:normAutofit/>
          </a:bodyPr>
          <a:lstStyle>
            <a:lvl1pPr marL="266700" indent="-2667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2400" b="0" baseline="0"/>
            </a:lvl1pPr>
          </a:lstStyle>
          <a:p>
            <a:pPr lvl="0"/>
            <a:r>
              <a:rPr lang="de-DE" dirty="0"/>
              <a:t>First Agenda Point</a:t>
            </a:r>
          </a:p>
          <a:p>
            <a:pPr lvl="0"/>
            <a:r>
              <a:rPr lang="de-DE" dirty="0"/>
              <a:t>Second Agenda Point</a:t>
            </a:r>
          </a:p>
        </p:txBody>
      </p:sp>
    </p:spTree>
    <p:extLst>
      <p:ext uri="{BB962C8B-B14F-4D97-AF65-F5344CB8AC3E}">
        <p14:creationId xmlns:p14="http://schemas.microsoft.com/office/powerpoint/2010/main" val="30932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18396"/>
            <a:ext cx="9144000" cy="540000"/>
          </a:xfrm>
          <a:prstGeom prst="rect">
            <a:avLst/>
          </a:prstGeom>
          <a:solidFill>
            <a:srgbClr val="1D2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256398"/>
            <a:ext cx="8030126" cy="508306"/>
          </a:xfrm>
        </p:spPr>
        <p:txBody>
          <a:bodyPr tIns="0" bIns="0" anchor="t"/>
          <a:lstStyle>
            <a:lvl1pPr>
              <a:defRPr b="1">
                <a:solidFill>
                  <a:srgbClr val="1D283E"/>
                </a:solidFill>
              </a:defRPr>
            </a:lvl1pPr>
          </a:lstStyle>
          <a:p>
            <a:r>
              <a:rPr lang="en-US" noProof="0" dirty="0"/>
              <a:t>Click to edit Main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68865"/>
          </a:xfrm>
        </p:spPr>
        <p:txBody>
          <a:bodyPr/>
          <a:lstStyle>
            <a:lvl1pPr marL="266700" indent="-266700">
              <a:buSzPct val="80000"/>
              <a:buFontTx/>
              <a:buBlip>
                <a:blip r:embed="rId2"/>
              </a:buBlip>
              <a:defRPr>
                <a:solidFill>
                  <a:srgbClr val="1D283E"/>
                </a:solidFill>
              </a:defRPr>
            </a:lvl1pPr>
            <a:lvl2pPr>
              <a:defRPr>
                <a:solidFill>
                  <a:srgbClr val="1D283E"/>
                </a:solidFill>
              </a:defRPr>
            </a:lvl2pPr>
            <a:lvl3pPr>
              <a:defRPr>
                <a:solidFill>
                  <a:srgbClr val="1D283E"/>
                </a:solidFill>
              </a:defRPr>
            </a:lvl3pPr>
            <a:lvl4pPr>
              <a:defRPr>
                <a:solidFill>
                  <a:srgbClr val="1D283E"/>
                </a:solidFill>
              </a:defRPr>
            </a:lvl4pPr>
            <a:lvl5pPr>
              <a:defRPr>
                <a:solidFill>
                  <a:srgbClr val="1D283E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000232" y="6396458"/>
            <a:ext cx="5143536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pic>
        <p:nvPicPr>
          <p:cNvPr id="11" name="Picture 2" descr="D:\work\pricef(x)\presentation\Untitled-1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4" y="6452610"/>
            <a:ext cx="1025285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3" name="Rechteck 9"/>
          <p:cNvSpPr/>
          <p:nvPr userDrawn="1"/>
        </p:nvSpPr>
        <p:spPr>
          <a:xfrm>
            <a:off x="8153400" y="6313634"/>
            <a:ext cx="990599" cy="552503"/>
          </a:xfrm>
          <a:custGeom>
            <a:avLst/>
            <a:gdLst>
              <a:gd name="connsiteX0" fmla="*/ 0 w 784652"/>
              <a:gd name="connsiteY0" fmla="*/ 0 h 432000"/>
              <a:gd name="connsiteX1" fmla="*/ 784652 w 784652"/>
              <a:gd name="connsiteY1" fmla="*/ 0 h 432000"/>
              <a:gd name="connsiteX2" fmla="*/ 784652 w 784652"/>
              <a:gd name="connsiteY2" fmla="*/ 432000 h 432000"/>
              <a:gd name="connsiteX3" fmla="*/ 0 w 784652"/>
              <a:gd name="connsiteY3" fmla="*/ 432000 h 432000"/>
              <a:gd name="connsiteX4" fmla="*/ 0 w 784652"/>
              <a:gd name="connsiteY4" fmla="*/ 0 h 432000"/>
              <a:gd name="connsiteX0" fmla="*/ 80962 w 865614"/>
              <a:gd name="connsiteY0" fmla="*/ 0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80962 w 865614"/>
              <a:gd name="connsiteY4" fmla="*/ 0 h 432000"/>
              <a:gd name="connsiteX0" fmla="*/ 150018 w 865614"/>
              <a:gd name="connsiteY0" fmla="*/ 2381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150018 w 865614"/>
              <a:gd name="connsiteY4" fmla="*/ 2381 h 432000"/>
              <a:gd name="connsiteX0" fmla="*/ 150018 w 865614"/>
              <a:gd name="connsiteY0" fmla="*/ 0 h 432000"/>
              <a:gd name="connsiteX1" fmla="*/ 865614 w 865614"/>
              <a:gd name="connsiteY1" fmla="*/ 0 h 432000"/>
              <a:gd name="connsiteX2" fmla="*/ 865614 w 865614"/>
              <a:gd name="connsiteY2" fmla="*/ 432000 h 432000"/>
              <a:gd name="connsiteX3" fmla="*/ 0 w 865614"/>
              <a:gd name="connsiteY3" fmla="*/ 429619 h 432000"/>
              <a:gd name="connsiteX4" fmla="*/ 150018 w 865614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614" h="432000">
                <a:moveTo>
                  <a:pt x="150018" y="0"/>
                </a:moveTo>
                <a:lnTo>
                  <a:pt x="865614" y="0"/>
                </a:lnTo>
                <a:lnTo>
                  <a:pt x="865614" y="432000"/>
                </a:lnTo>
                <a:lnTo>
                  <a:pt x="0" y="429619"/>
                </a:lnTo>
                <a:lnTo>
                  <a:pt x="150018" y="0"/>
                </a:lnTo>
                <a:close/>
              </a:path>
            </a:pathLst>
          </a:custGeom>
          <a:solidFill>
            <a:srgbClr val="60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D:\work\pricef(x)\presentation\Untitled-1-04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47353" y="6313372"/>
            <a:ext cx="413079" cy="544628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41462" y="6396458"/>
            <a:ext cx="556169" cy="365125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C0EBB66-589D-4E68-A884-608FE1118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5"/>
          <p:cNvSpPr/>
          <p:nvPr userDrawn="1"/>
        </p:nvSpPr>
        <p:spPr>
          <a:xfrm>
            <a:off x="0" y="256398"/>
            <a:ext cx="899592" cy="868346"/>
          </a:xfrm>
          <a:prstGeom prst="rect">
            <a:avLst/>
          </a:prstGeom>
          <a:solidFill>
            <a:srgbClr val="6098C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900113" y="765175"/>
            <a:ext cx="8029575" cy="360363"/>
          </a:xfrm>
        </p:spPr>
        <p:txBody>
          <a:bodyPr vert="horz" lIns="91440" tIns="0" rIns="91440" bIns="0" rtlCol="0" anchor="b">
            <a:noAutofit/>
          </a:bodyPr>
          <a:lstStyle>
            <a:lvl1pPr marL="0" indent="0">
              <a:buFontTx/>
              <a:buNone/>
              <a:defRPr lang="en-US" sz="2000" b="1" dirty="0">
                <a:solidFill>
                  <a:srgbClr val="1D283E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endParaRPr lang="en-US" dirty="0"/>
          </a:p>
          <a:p>
            <a:pPr lvl="0">
              <a:spcBef>
                <a:spcPct val="0"/>
              </a:spcBef>
              <a:buNone/>
            </a:pPr>
            <a:endParaRPr lang="en-US" dirty="0"/>
          </a:p>
          <a:p>
            <a:pPr lvl="0">
              <a:spcBef>
                <a:spcPct val="0"/>
              </a:spcBef>
              <a:buNone/>
            </a:pPr>
            <a:endParaRPr lang="en-US" dirty="0"/>
          </a:p>
          <a:p>
            <a:pPr lvl="0">
              <a:spcBef>
                <a:spcPct val="0"/>
              </a:spcBef>
              <a:buNone/>
            </a:pPr>
            <a:endParaRPr lang="en-US" dirty="0"/>
          </a:p>
          <a:p>
            <a:pPr lvl="0">
              <a:spcBef>
                <a:spcPct val="0"/>
              </a:spcBef>
              <a:buNone/>
            </a:pPr>
            <a:endParaRPr lang="en-US" dirty="0"/>
          </a:p>
          <a:p>
            <a:pPr lvl="0">
              <a:spcBef>
                <a:spcPct val="0"/>
              </a:spcBef>
              <a:buNone/>
            </a:pPr>
            <a:endParaRPr lang="en-US" dirty="0"/>
          </a:p>
          <a:p>
            <a:pPr marL="342900" lvl="0" indent="-342900">
              <a:spcBef>
                <a:spcPct val="0"/>
              </a:spcBef>
            </a:pPr>
            <a:endParaRPr lang="en-US" dirty="0"/>
          </a:p>
          <a:p>
            <a:pPr lvl="0">
              <a:spcBef>
                <a:spcPct val="0"/>
              </a:spcBef>
              <a:buNone/>
            </a:pPr>
            <a:endParaRPr lang="en-US" dirty="0"/>
          </a:p>
          <a:p>
            <a:pPr lvl="0">
              <a:spcBef>
                <a:spcPct val="0"/>
              </a:spcBef>
              <a:buNone/>
            </a:pPr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CONTENT PROPRIETARY &amp; CONFIDENTIAL © Nabitek Solutions 2013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3C0EBB66-589D-4E68-A884-608FE1118A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EC18-486A-47FD-A1D4-F4F12F06C4F3}" type="datetimeFigureOut">
              <a:rPr lang="en-US" smtClean="0"/>
              <a:t>29-Apr-17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284A63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897C9"/>
        </a:buClr>
        <a:buSzPct val="120000"/>
        <a:buFont typeface="Arial" pitchFamily="34" charset="0"/>
        <a:buChar char="•"/>
        <a:defRPr sz="2400" kern="1200">
          <a:solidFill>
            <a:srgbClr val="284A63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897C9"/>
        </a:buClr>
        <a:buFont typeface="Arial" pitchFamily="34" charset="0"/>
        <a:buChar char="–"/>
        <a:defRPr sz="2000" kern="1200">
          <a:solidFill>
            <a:srgbClr val="284A63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897C9"/>
        </a:buClr>
        <a:buFont typeface="Arial" pitchFamily="34" charset="0"/>
        <a:buChar char="•"/>
        <a:defRPr sz="1800" kern="1200">
          <a:solidFill>
            <a:srgbClr val="284A63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897C9"/>
        </a:buClr>
        <a:buFont typeface="Arial" pitchFamily="34" charset="0"/>
        <a:buChar char="–"/>
        <a:defRPr sz="1600" kern="1200">
          <a:solidFill>
            <a:srgbClr val="284A63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897C9"/>
        </a:buClr>
        <a:buFont typeface="Arial" pitchFamily="34" charset="0"/>
        <a:buChar char="»"/>
        <a:defRPr sz="1600" kern="1200">
          <a:solidFill>
            <a:srgbClr val="284A63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uni.pricefx.e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Price </a:t>
            </a:r>
            <a:r>
              <a:rPr lang="cs-CZ" dirty="0">
                <a:sym typeface="Symbol"/>
              </a:rPr>
              <a:t>f</a:t>
            </a:r>
            <a:r>
              <a:rPr lang="de-DE" dirty="0">
                <a:sym typeface="Symbol"/>
              </a:rPr>
              <a:t>(x) – </a:t>
            </a:r>
            <a:r>
              <a:rPr lang="cs-CZ" dirty="0" err="1">
                <a:sym typeface="Symbol"/>
              </a:rPr>
              <a:t>Mojito</a:t>
            </a:r>
            <a:r>
              <a:rPr lang="de-DE" dirty="0">
                <a:sym typeface="Symbol"/>
              </a:rPr>
              <a:t> Release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April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PriceBuilder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06190" cy="480800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You can configure that a full LPG calculation cancels previously queued partial calculations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via property </a:t>
            </a:r>
            <a:r>
              <a:rPr lang="en-US" dirty="0" err="1"/>
              <a:t>priceGridCancelPartialCalcsOnFullCalc</a:t>
            </a:r>
            <a:endParaRPr lang="cs-C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Control of LPG Calculation</a:t>
            </a:r>
          </a:p>
        </p:txBody>
      </p:sp>
    </p:spTree>
    <p:extLst>
      <p:ext uri="{BB962C8B-B14F-4D97-AF65-F5344CB8AC3E}">
        <p14:creationId xmlns:p14="http://schemas.microsoft.com/office/powerpoint/2010/main" val="26750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PriceBuilder</a:t>
            </a:r>
            <a:r>
              <a:rPr lang="en-US" b="0" dirty="0"/>
              <a:t>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57298"/>
            <a:ext cx="8189942" cy="467832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Matrix content download supported via copying to Excel</a:t>
            </a:r>
          </a:p>
          <a:p>
            <a:pPr marL="285750" lvl="0" indent="-285750">
              <a:spcBef>
                <a:spcPts val="1200"/>
              </a:spcBef>
              <a:buSzPct val="100000"/>
            </a:pPr>
            <a:endParaRPr lang="en-US" dirty="0"/>
          </a:p>
          <a:p>
            <a:pPr marL="0" lvl="0" indent="0">
              <a:spcBef>
                <a:spcPts val="1200"/>
              </a:spcBef>
              <a:buSzPct val="10000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Copy</a:t>
            </a:r>
            <a:r>
              <a:rPr lang="en-US" dirty="0"/>
              <a:t> Support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86" y="1916832"/>
            <a:ext cx="6253750" cy="38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PriceBuilder</a:t>
            </a:r>
            <a:r>
              <a:rPr lang="en-US" b="0" dirty="0"/>
              <a:t>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57298"/>
            <a:ext cx="3960440" cy="467832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PDF download also for: 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Price Records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Rebate Records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Price List Detail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LPG Detail</a:t>
            </a:r>
          </a:p>
          <a:p>
            <a:pPr marL="285750">
              <a:spcBef>
                <a:spcPts val="1200"/>
              </a:spcBef>
              <a:buSzPct val="100000"/>
            </a:pPr>
            <a:r>
              <a:rPr lang="en-US" dirty="0"/>
              <a:t>XLS download also for: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Quotes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Rebate Agreements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Contracts </a:t>
            </a:r>
            <a:endParaRPr lang="cs-C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Unifying PFX Functionality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16016" y="1414970"/>
            <a:ext cx="3960440" cy="467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SzPct val="80000"/>
              <a:buFontTx/>
              <a:buBlip>
                <a:blip r:embed="rId2"/>
              </a:buBlip>
              <a:defRPr sz="24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20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•"/>
              <a:defRPr sz="18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»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Mass Delete also for: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Price Lists 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Price Records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Calculated Field Sets work with: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Rebate Records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157177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PriceBuilder</a:t>
            </a:r>
            <a:r>
              <a:rPr lang="en-US" b="0" dirty="0"/>
              <a:t>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57298"/>
            <a:ext cx="8568952" cy="467832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Business Key can be defined as: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Product SKU (in Product Extension configuration)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Customer ID (in Customer Extension configuration)</a:t>
            </a:r>
          </a:p>
          <a:p>
            <a:pPr marL="285750">
              <a:spcBef>
                <a:spcPts val="1200"/>
              </a:spcBef>
              <a:buSzPct val="100000"/>
            </a:pPr>
            <a:endParaRPr lang="cs-CZ" dirty="0"/>
          </a:p>
          <a:p>
            <a:pPr marL="285750">
              <a:spcBef>
                <a:spcPts val="1200"/>
              </a:spcBef>
              <a:buSzPct val="100000"/>
            </a:pPr>
            <a:r>
              <a:rPr lang="en-US" dirty="0"/>
              <a:t>Audit Logs cover also major configuration settings</a:t>
            </a:r>
            <a:endParaRPr lang="cs-C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Expanding Configuration Options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81945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3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PriceBuilder</a:t>
            </a:r>
            <a:r>
              <a:rPr lang="en-US" b="0" dirty="0"/>
              <a:t>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534182" cy="423194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Grouping of calculation results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Logic Enhancements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672408" cy="42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5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40200" y="1341438"/>
            <a:ext cx="4608513" cy="4607842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dirty="0"/>
              <a:t>General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PA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PB Improvements</a:t>
            </a:r>
          </a:p>
          <a:p>
            <a:pPr lvl="0">
              <a:buBlip>
                <a:blip r:embed="rId2"/>
              </a:buBlip>
            </a:pPr>
            <a:r>
              <a:rPr lang="en-US" b="1" dirty="0"/>
              <a:t>QC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RM + PM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Workflow Improvements</a:t>
            </a:r>
          </a:p>
          <a:p>
            <a:pPr lvl="0">
              <a:buBlip>
                <a:blip r:embed="rId2"/>
              </a:buBlip>
            </a:pPr>
            <a:r>
              <a:rPr lang="cs-CZ" dirty="0" err="1"/>
              <a:t>Other</a:t>
            </a:r>
            <a:r>
              <a:rPr lang="en-US" dirty="0"/>
              <a:t> Improvements</a:t>
            </a:r>
          </a:p>
        </p:txBody>
      </p:sp>
    </p:spTree>
    <p:extLst>
      <p:ext uri="{BB962C8B-B14F-4D97-AF65-F5344CB8AC3E}">
        <p14:creationId xmlns:p14="http://schemas.microsoft.com/office/powerpoint/2010/main" val="24912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QuoteConfigurator</a:t>
            </a:r>
            <a:r>
              <a:rPr lang="en-US" b="0" dirty="0"/>
              <a:t>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534182" cy="423194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Filter on product selection – based on logic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cs-CZ" dirty="0"/>
              <a:t>P</a:t>
            </a:r>
            <a:r>
              <a:rPr lang="en-US" dirty="0"/>
              <a:t>re-filtering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1932756"/>
            <a:ext cx="2125470" cy="2372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18" y="3655454"/>
            <a:ext cx="5986649" cy="2437842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267744" y="3789040"/>
            <a:ext cx="3024336" cy="20162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 txBox="1">
            <a:spLocks/>
          </p:cNvSpPr>
          <p:nvPr/>
        </p:nvSpPr>
        <p:spPr>
          <a:xfrm>
            <a:off x="5398379" y="5057169"/>
            <a:ext cx="3566109" cy="748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SzPct val="80000"/>
              <a:buFontTx/>
              <a:buBlip>
                <a:blip r:embed="rId4"/>
              </a:buBlip>
              <a:defRPr sz="24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20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•"/>
              <a:defRPr sz="18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»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dirty="0"/>
              <a:t>applied when opening Product Picker </a:t>
            </a:r>
          </a:p>
        </p:txBody>
      </p:sp>
    </p:spTree>
    <p:extLst>
      <p:ext uri="{BB962C8B-B14F-4D97-AF65-F5344CB8AC3E}">
        <p14:creationId xmlns:p14="http://schemas.microsoft.com/office/powerpoint/2010/main" val="327178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40200" y="1341438"/>
            <a:ext cx="4608513" cy="4607842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dirty="0"/>
              <a:t>General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PA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PB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QC Improvements</a:t>
            </a:r>
          </a:p>
          <a:p>
            <a:pPr lvl="0">
              <a:buBlip>
                <a:blip r:embed="rId2"/>
              </a:buBlip>
            </a:pPr>
            <a:r>
              <a:rPr lang="en-US" b="1" dirty="0"/>
              <a:t>RM + PM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Workflow Improvements</a:t>
            </a:r>
          </a:p>
          <a:p>
            <a:pPr lvl="0">
              <a:buBlip>
                <a:blip r:embed="rId2"/>
              </a:buBlip>
            </a:pPr>
            <a:r>
              <a:rPr lang="cs-CZ" dirty="0" err="1"/>
              <a:t>Other</a:t>
            </a:r>
            <a:r>
              <a:rPr lang="en-US" dirty="0"/>
              <a:t> Improvements</a:t>
            </a:r>
          </a:p>
        </p:txBody>
      </p:sp>
    </p:spTree>
    <p:extLst>
      <p:ext uri="{BB962C8B-B14F-4D97-AF65-F5344CB8AC3E}">
        <p14:creationId xmlns:p14="http://schemas.microsoft.com/office/powerpoint/2010/main" val="256173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RebateManager</a:t>
            </a:r>
            <a:r>
              <a:rPr lang="en-US" b="0" dirty="0"/>
              <a:t> + </a:t>
            </a:r>
            <a:r>
              <a:rPr lang="en-US" b="0" dirty="0" err="1"/>
              <a:t>PromotionManager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62174" cy="394391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Test Drive functionality also available for: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Rebate calculation logic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Contract calculation logic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Logic Testing During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7524328" cy="30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0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40200" y="1341438"/>
            <a:ext cx="4608513" cy="4607842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dirty="0"/>
              <a:t>General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PA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PB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QC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RM + PM Improvements</a:t>
            </a:r>
          </a:p>
          <a:p>
            <a:pPr lvl="0">
              <a:buBlip>
                <a:blip r:embed="rId2"/>
              </a:buBlip>
            </a:pPr>
            <a:r>
              <a:rPr lang="en-US" b="1" dirty="0"/>
              <a:t>Workflow Improvements</a:t>
            </a:r>
          </a:p>
          <a:p>
            <a:pPr lvl="0">
              <a:buBlip>
                <a:blip r:embed="rId2"/>
              </a:buBlip>
            </a:pPr>
            <a:r>
              <a:rPr lang="cs-CZ" dirty="0" err="1"/>
              <a:t>Other</a:t>
            </a:r>
            <a:r>
              <a:rPr lang="en-US" dirty="0"/>
              <a:t> Improvements</a:t>
            </a:r>
          </a:p>
        </p:txBody>
      </p:sp>
    </p:spTree>
    <p:extLst>
      <p:ext uri="{BB962C8B-B14F-4D97-AF65-F5344CB8AC3E}">
        <p14:creationId xmlns:p14="http://schemas.microsoft.com/office/powerpoint/2010/main" val="126363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40200" y="1341438"/>
            <a:ext cx="4608513" cy="4607842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b="1" dirty="0"/>
              <a:t>General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PA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PB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QC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RM + PM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Workflow Improvements</a:t>
            </a:r>
          </a:p>
          <a:p>
            <a:pPr lvl="0">
              <a:buBlip>
                <a:blip r:embed="rId2"/>
              </a:buBlip>
            </a:pPr>
            <a:r>
              <a:rPr lang="cs-CZ" dirty="0" err="1"/>
              <a:t>Other</a:t>
            </a:r>
            <a:r>
              <a:rPr lang="en-US" dirty="0"/>
              <a:t> Improvements</a:t>
            </a:r>
          </a:p>
        </p:txBody>
      </p:sp>
    </p:spTree>
    <p:extLst>
      <p:ext uri="{BB962C8B-B14F-4D97-AF65-F5344CB8AC3E}">
        <p14:creationId xmlns:p14="http://schemas.microsoft.com/office/powerpoint/2010/main" val="244968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Workflow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Parallel</a:t>
            </a:r>
            <a:r>
              <a:rPr lang="en-US" dirty="0"/>
              <a:t> Workflow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31912" y="3068960"/>
            <a:ext cx="431209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SzPct val="80000"/>
              <a:buFontTx/>
              <a:buBlip>
                <a:blip r:embed="rId2"/>
              </a:buBlip>
              <a:defRPr sz="24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20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•"/>
              <a:defRPr sz="18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»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</a:pPr>
            <a:r>
              <a:rPr lang="cs-CZ" b="1" dirty="0" err="1"/>
              <a:t>Now</a:t>
            </a:r>
            <a:r>
              <a:rPr lang="cs-CZ" dirty="0"/>
              <a:t>:</a:t>
            </a:r>
            <a:endParaRPr lang="en-US" dirty="0"/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Each approval step can have more approvers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2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4 </a:t>
            </a:r>
            <a:r>
              <a:rPr lang="cs-CZ" dirty="0" err="1"/>
              <a:t>approve</a:t>
            </a:r>
            <a:r>
              <a:rPr lang="en-US" dirty="0"/>
              <a:t>, the step is considered approved</a:t>
            </a:r>
            <a:endParaRPr lang="cs-CZ" dirty="0"/>
          </a:p>
          <a:p>
            <a:pPr marL="0" indent="0">
              <a:spcBef>
                <a:spcPts val="1200"/>
              </a:spcBef>
              <a:buSzPct val="100000"/>
              <a:buFontTx/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608512" cy="113384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4282" y="1357299"/>
            <a:ext cx="8715436" cy="775558"/>
          </a:xfrm>
        </p:spPr>
        <p:txBody>
          <a:bodyPr/>
          <a:lstStyle/>
          <a:p>
            <a:r>
              <a:rPr lang="cs-CZ" b="1" dirty="0"/>
              <a:t>Up to </a:t>
            </a:r>
            <a:r>
              <a:rPr lang="cs-CZ" b="1" dirty="0" err="1"/>
              <a:t>now</a:t>
            </a:r>
            <a:r>
              <a:rPr lang="cs-CZ" dirty="0"/>
              <a:t>: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approvals</a:t>
            </a:r>
            <a:r>
              <a:rPr lang="cs-CZ" dirty="0"/>
              <a:t> had to run in a </a:t>
            </a:r>
            <a:r>
              <a:rPr lang="cs-CZ" dirty="0" err="1"/>
              <a:t>sequence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44670"/>
            <a:ext cx="4226624" cy="1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Workflow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62174" cy="1063590"/>
          </a:xfrm>
        </p:spPr>
        <p:txBody>
          <a:bodyPr>
            <a:normAutofit/>
          </a:bodyPr>
          <a:lstStyle/>
          <a:p>
            <a:pPr marL="285750">
              <a:spcBef>
                <a:spcPts val="1200"/>
              </a:spcBef>
              <a:buSzPct val="100000"/>
            </a:pPr>
            <a:r>
              <a:rPr lang="cs-CZ" b="1" dirty="0"/>
              <a:t>Up to </a:t>
            </a:r>
            <a:r>
              <a:rPr lang="cs-CZ" b="1" dirty="0" err="1"/>
              <a:t>now</a:t>
            </a:r>
            <a:r>
              <a:rPr lang="cs-CZ" dirty="0"/>
              <a:t>: </a:t>
            </a:r>
            <a:r>
              <a:rPr lang="cs-CZ" dirty="0" err="1"/>
              <a:t>workflow</a:t>
            </a:r>
            <a:r>
              <a:rPr lang="cs-CZ" dirty="0"/>
              <a:t> </a:t>
            </a:r>
            <a:r>
              <a:rPr lang="cs-CZ" dirty="0" err="1"/>
              <a:t>logic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evaluated</a:t>
            </a:r>
            <a:r>
              <a:rPr lang="cs-CZ" dirty="0"/>
              <a:t> just </a:t>
            </a:r>
            <a:r>
              <a:rPr lang="cs-CZ" dirty="0" err="1"/>
              <a:t>once</a:t>
            </a:r>
            <a:r>
              <a:rPr lang="cs-CZ" dirty="0"/>
              <a:t>,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Submit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0" dirty="0"/>
              <a:t>Post Step </a:t>
            </a:r>
            <a:r>
              <a:rPr lang="cs-CZ" b="0" dirty="0" err="1"/>
              <a:t>Logic</a:t>
            </a:r>
            <a:r>
              <a:rPr lang="cs-CZ" b="0" dirty="0"/>
              <a:t> </a:t>
            </a:r>
            <a:r>
              <a:rPr lang="cs-CZ" b="0" dirty="0" err="1"/>
              <a:t>Formula</a:t>
            </a:r>
            <a:endParaRPr lang="en-US" b="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14282" y="3157498"/>
            <a:ext cx="8462174" cy="1063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SzPct val="80000"/>
              <a:buFontTx/>
              <a:buBlip>
                <a:blip r:embed="rId2"/>
              </a:buBlip>
              <a:defRPr sz="24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20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•"/>
              <a:defRPr sz="18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–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7C9"/>
              </a:buClr>
              <a:buFont typeface="Arial" pitchFamily="34" charset="0"/>
              <a:buChar char="»"/>
              <a:defRPr sz="1600" kern="1200">
                <a:solidFill>
                  <a:srgbClr val="1D283E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spcBef>
                <a:spcPts val="1200"/>
              </a:spcBef>
              <a:buSzPct val="100000"/>
            </a:pPr>
            <a:r>
              <a:rPr lang="cs-CZ" b="1" dirty="0" err="1"/>
              <a:t>Now</a:t>
            </a:r>
            <a:r>
              <a:rPr lang="cs-CZ" dirty="0"/>
              <a:t>: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configure</a:t>
            </a:r>
            <a:r>
              <a:rPr lang="cs-CZ" dirty="0"/>
              <a:t> a </a:t>
            </a:r>
            <a:r>
              <a:rPr lang="cs-CZ" dirty="0" err="1"/>
              <a:t>logic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triggered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any </a:t>
            </a:r>
            <a:r>
              <a:rPr lang="cs-CZ" dirty="0" err="1"/>
              <a:t>approved</a:t>
            </a:r>
            <a:r>
              <a:rPr lang="cs-CZ" dirty="0"/>
              <a:t> step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74" y="1938402"/>
            <a:ext cx="4566690" cy="1130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88" y="3933056"/>
            <a:ext cx="4687368" cy="17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0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Workflow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62174" cy="2935798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More Active workflows – valid formula is picked up based on: 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Document's effective date </a:t>
            </a:r>
            <a:br>
              <a:rPr lang="en-US" dirty="0"/>
            </a:br>
            <a:r>
              <a:rPr lang="en-US" dirty="0"/>
              <a:t>or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Submit date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Better Workflow Selection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284984"/>
            <a:ext cx="8460432" cy="27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2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Workflow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62174" cy="444796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You can decide for which workflow events notification emails are sent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285750" lvl="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0" lvl="0" indent="0">
              <a:spcBef>
                <a:spcPts val="1200"/>
              </a:spcBef>
              <a:buSzPct val="100000"/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Notifications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89912"/>
            <a:ext cx="6624736" cy="37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4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Workflow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62174" cy="459198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Adding extra workflow steps can be restricted to Workflow Admins only</a:t>
            </a:r>
            <a:br>
              <a:rPr lang="cs-CZ" dirty="0"/>
            </a:br>
            <a:endParaRPr lang="en-US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Workflow emails can access more data from the object which triggered sending the message</a:t>
            </a:r>
            <a:br>
              <a:rPr lang="cs-CZ" dirty="0"/>
            </a:br>
            <a:endParaRPr lang="en-US" dirty="0"/>
          </a:p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Method </a:t>
            </a:r>
            <a:r>
              <a:rPr lang="en-US" dirty="0" err="1"/>
              <a:t>api.findWorkflowInfo</a:t>
            </a:r>
            <a:r>
              <a:rPr lang="en-US" dirty="0"/>
              <a:t> returns data for denied and withdrawn steps too</a:t>
            </a:r>
            <a:br>
              <a:rPr lang="cs-CZ" dirty="0"/>
            </a:br>
            <a:endParaRPr lang="en-US" dirty="0"/>
          </a:p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Workflow element's timeout period can be </a:t>
            </a:r>
            <a:r>
              <a:rPr lang="en-US" dirty="0" err="1"/>
              <a:t>overriden</a:t>
            </a:r>
            <a:endParaRPr lang="cs-CZ" dirty="0"/>
          </a:p>
          <a:p>
            <a:pPr marL="285750" lvl="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0" lvl="0" indent="0">
              <a:spcBef>
                <a:spcPts val="1200"/>
              </a:spcBef>
              <a:buSzPct val="100000"/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Other Improvements</a:t>
            </a:r>
          </a:p>
        </p:txBody>
      </p:sp>
    </p:spTree>
    <p:extLst>
      <p:ext uri="{BB962C8B-B14F-4D97-AF65-F5344CB8AC3E}">
        <p14:creationId xmlns:p14="http://schemas.microsoft.com/office/powerpoint/2010/main" val="257941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40200" y="1341438"/>
            <a:ext cx="4608513" cy="4607842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dirty="0"/>
              <a:t>General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PA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PB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QC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RM + PM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Workflow Improvements</a:t>
            </a:r>
          </a:p>
          <a:p>
            <a:pPr lvl="0">
              <a:buBlip>
                <a:blip r:embed="rId2"/>
              </a:buBlip>
            </a:pPr>
            <a:r>
              <a:rPr lang="cs-CZ" b="1" dirty="0" err="1"/>
              <a:t>Other</a:t>
            </a:r>
            <a:r>
              <a:rPr lang="en-US" b="1" dirty="0"/>
              <a:t> Improvements</a:t>
            </a:r>
          </a:p>
        </p:txBody>
      </p:sp>
    </p:spTree>
    <p:extLst>
      <p:ext uri="{BB962C8B-B14F-4D97-AF65-F5344CB8AC3E}">
        <p14:creationId xmlns:p14="http://schemas.microsoft.com/office/powerpoint/2010/main" val="418999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Admin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06190" cy="480800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Roles that can modify users/roles can no longer extend their own privileges</a:t>
            </a:r>
          </a:p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All roles in the Admin section will be assignable when the assigning user: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Is General Admin 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Has user modifying permissions (e.g. User Admin or Support ) 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Has the admin role that he wants to assign (e.g. 'Product master admin' can grant 'Product master admin' to others)</a:t>
            </a:r>
            <a:endParaRPr lang="cs-C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User Role Restrictions</a:t>
            </a:r>
          </a:p>
        </p:txBody>
      </p:sp>
    </p:spTree>
    <p:extLst>
      <p:ext uri="{BB962C8B-B14F-4D97-AF65-F5344CB8AC3E}">
        <p14:creationId xmlns:p14="http://schemas.microsoft.com/office/powerpoint/2010/main" val="4814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Admin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06190" cy="480800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New Email Admin section in Configuration 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To monitor the progress of email tasks being processed by the application.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Email Monitoring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452816"/>
            <a:ext cx="8460432" cy="37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Backend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06190" cy="480800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New temporary in-memory database – filled and consumed by the formula logic</a:t>
            </a:r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dirty="0"/>
              <a:t>–&gt; Improves ease of use and performance of a logic that uses data repeatedly from multiple data objects</a:t>
            </a:r>
          </a:p>
          <a:p>
            <a:pPr marL="285750" lvl="0" indent="-285750">
              <a:spcBef>
                <a:spcPts val="1200"/>
              </a:spcBef>
              <a:buSzPct val="100000"/>
            </a:pPr>
            <a:endParaRPr lang="cs-C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Temporary In-memory Database</a:t>
            </a:r>
          </a:p>
        </p:txBody>
      </p:sp>
    </p:spTree>
    <p:extLst>
      <p:ext uri="{BB962C8B-B14F-4D97-AF65-F5344CB8AC3E}">
        <p14:creationId xmlns:p14="http://schemas.microsoft.com/office/powerpoint/2010/main" val="13845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Backend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06190" cy="480800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Default XLS template for logic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Simple results are in the main data sheet as name/value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More complex results (list of maps or </a:t>
            </a:r>
            <a:r>
              <a:rPr lang="en-US" dirty="0" err="1"/>
              <a:t>resultMatrix</a:t>
            </a:r>
            <a:r>
              <a:rPr lang="en-US" dirty="0"/>
              <a:t>) are in their own sheet</a:t>
            </a:r>
            <a:endParaRPr lang="cs-C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900113" y="765175"/>
            <a:ext cx="8029575" cy="360363"/>
          </a:xfrm>
        </p:spPr>
        <p:txBody>
          <a:bodyPr/>
          <a:lstStyle/>
          <a:p>
            <a:r>
              <a:rPr lang="en-US" dirty="0"/>
              <a:t>Logic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5" y="2766592"/>
            <a:ext cx="8818721" cy="33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General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556792"/>
            <a:ext cx="4824536" cy="432554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buSzPct val="100000"/>
              <a:buNone/>
            </a:pPr>
            <a:r>
              <a:rPr lang="en-US" dirty="0"/>
              <a:t>New </a:t>
            </a:r>
            <a:r>
              <a:rPr lang="cs-CZ" dirty="0"/>
              <a:t>module </a:t>
            </a:r>
            <a:r>
              <a:rPr lang="cs-CZ" dirty="0" err="1"/>
              <a:t>PriceOptimizer</a:t>
            </a:r>
            <a:endParaRPr lang="cs-CZ" dirty="0"/>
          </a:p>
          <a:p>
            <a:pPr lv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Define </a:t>
            </a:r>
            <a:r>
              <a:rPr lang="cs-CZ" dirty="0"/>
              <a:t>p</a:t>
            </a:r>
            <a:r>
              <a:rPr lang="en-US" dirty="0"/>
              <a:t>ricing </a:t>
            </a:r>
            <a:r>
              <a:rPr lang="cs-CZ" dirty="0"/>
              <a:t>s</a:t>
            </a:r>
            <a:r>
              <a:rPr lang="en-US" dirty="0" err="1"/>
              <a:t>egments</a:t>
            </a:r>
            <a:r>
              <a:rPr lang="en-US" dirty="0"/>
              <a:t> </a:t>
            </a:r>
            <a:endParaRPr lang="cs-CZ" dirty="0"/>
          </a:p>
          <a:p>
            <a:pPr lv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Calculate Price Elasticity </a:t>
            </a:r>
            <a:br>
              <a:rPr lang="en-US" dirty="0"/>
            </a:br>
            <a:r>
              <a:rPr lang="en-US" dirty="0"/>
              <a:t>and/or Willingness to Pay per </a:t>
            </a:r>
            <a:r>
              <a:rPr lang="en-US" dirty="0" err="1"/>
              <a:t>pric</a:t>
            </a:r>
            <a:r>
              <a:rPr lang="cs-CZ" dirty="0" err="1"/>
              <a:t>ing</a:t>
            </a:r>
            <a:r>
              <a:rPr lang="en-US" dirty="0"/>
              <a:t> segment</a:t>
            </a:r>
          </a:p>
          <a:p>
            <a:pPr lv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Define Pricing Strategy/Objectives per pricing segment</a:t>
            </a:r>
          </a:p>
          <a:p>
            <a:pPr lv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Calculate </a:t>
            </a:r>
            <a:r>
              <a:rPr lang="cs-CZ" dirty="0"/>
              <a:t>p</a:t>
            </a:r>
            <a:r>
              <a:rPr lang="en-US" dirty="0"/>
              <a:t>rice/deal guidance per pricing segment</a:t>
            </a:r>
            <a:endParaRPr lang="cs-CZ" dirty="0"/>
          </a:p>
          <a:p>
            <a:pPr lv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Analyze results and suggest changes to segmentation and optimization</a:t>
            </a:r>
            <a:endParaRPr lang="cs-C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™ </a:t>
            </a:r>
            <a:r>
              <a:rPr lang="en-US" dirty="0"/>
              <a:t>201</a:t>
            </a:r>
            <a:r>
              <a:rPr lang="cs-CZ" dirty="0"/>
              <a:t>7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PriceOptimizer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27791"/>
            <a:ext cx="3461449" cy="3461449"/>
          </a:xfrm>
          <a:prstGeom prst="rect">
            <a:avLst/>
          </a:prstGeom>
        </p:spPr>
      </p:pic>
      <p:sp>
        <p:nvSpPr>
          <p:cNvPr id="12" name="Double Brace 11"/>
          <p:cNvSpPr/>
          <p:nvPr/>
        </p:nvSpPr>
        <p:spPr>
          <a:xfrm>
            <a:off x="3347864" y="2060848"/>
            <a:ext cx="5796136" cy="373855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5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More Information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591982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SzPct val="100000"/>
              <a:buNone/>
            </a:pPr>
            <a:r>
              <a:rPr lang="en-US" dirty="0">
                <a:hlinkClick r:id="rId2"/>
              </a:rPr>
              <a:t>https://uni.pricefx.eu</a:t>
            </a:r>
            <a:endParaRPr lang="en-US" dirty="0"/>
          </a:p>
          <a:p>
            <a:pPr marL="0" lvl="0" indent="0">
              <a:spcBef>
                <a:spcPts val="1200"/>
              </a:spcBef>
              <a:buSzPct val="100000"/>
              <a:buNone/>
            </a:pPr>
            <a:r>
              <a:rPr lang="en-US" dirty="0"/>
              <a:t>Mojito documentation will be available at the time of the release</a:t>
            </a:r>
          </a:p>
          <a:p>
            <a:pPr marL="0" lvl="0" indent="0">
              <a:spcBef>
                <a:spcPts val="1200"/>
              </a:spcBef>
              <a:buSzPct val="100000"/>
              <a:buNone/>
            </a:pPr>
            <a:r>
              <a:rPr lang="en-US" dirty="0"/>
              <a:t> </a:t>
            </a:r>
          </a:p>
          <a:p>
            <a:pPr marL="0" lvl="0" indent="0">
              <a:spcBef>
                <a:spcPts val="1200"/>
              </a:spcBef>
              <a:buSzPct val="100000"/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Price f(x) Universe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377850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6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General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8534182" cy="423194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New view for products in Quotes, Contracts and Rebates: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Hierarchical folders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Line item table</a:t>
            </a:r>
            <a:br>
              <a:rPr lang="en-US" dirty="0"/>
            </a:br>
            <a:r>
              <a:rPr lang="en-US" dirty="0"/>
              <a:t>–&gt; allows mass add/edit/delete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Products in Table 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61282"/>
            <a:ext cx="8543972" cy="30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General 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357298"/>
            <a:ext cx="2413502" cy="423194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Direct link to: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Quotes	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Agreements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Contracts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Link to Deals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5607241" cy="43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2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40200" y="1341438"/>
            <a:ext cx="4608513" cy="4607842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dirty="0"/>
              <a:t>General Improvements</a:t>
            </a:r>
          </a:p>
          <a:p>
            <a:pPr lvl="0">
              <a:buBlip>
                <a:blip r:embed="rId2"/>
              </a:buBlip>
            </a:pPr>
            <a:r>
              <a:rPr lang="en-US" b="1" dirty="0"/>
              <a:t>PA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PB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QC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RM + PM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Workflow Improvements</a:t>
            </a:r>
          </a:p>
          <a:p>
            <a:pPr lvl="0">
              <a:buBlip>
                <a:blip r:embed="rId2"/>
              </a:buBlip>
            </a:pPr>
            <a:r>
              <a:rPr lang="cs-CZ" dirty="0" err="1"/>
              <a:t>Other</a:t>
            </a:r>
            <a:r>
              <a:rPr lang="en-US" dirty="0"/>
              <a:t> Improvements</a:t>
            </a:r>
          </a:p>
        </p:txBody>
      </p:sp>
    </p:spTree>
    <p:extLst>
      <p:ext uri="{BB962C8B-B14F-4D97-AF65-F5344CB8AC3E}">
        <p14:creationId xmlns:p14="http://schemas.microsoft.com/office/powerpoint/2010/main" val="280690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PriceAnalyzer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57298"/>
            <a:ext cx="4824536" cy="467832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cs-CZ" dirty="0"/>
              <a:t>D</a:t>
            </a:r>
            <a:r>
              <a:rPr lang="en-US" dirty="0" err="1"/>
              <a:t>ata</a:t>
            </a:r>
            <a:r>
              <a:rPr lang="en-US" dirty="0"/>
              <a:t> fetching in PA grids: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Automatic</a:t>
            </a:r>
            <a:br>
              <a:rPr lang="en-US" dirty="0"/>
            </a:br>
            <a:r>
              <a:rPr lang="en-US" dirty="0"/>
              <a:t>or</a:t>
            </a:r>
          </a:p>
          <a:p>
            <a:pPr marL="762000" lvl="1">
              <a:spcBef>
                <a:spcPts val="1200"/>
              </a:spcBef>
              <a:buSzPct val="100000"/>
            </a:pPr>
            <a:r>
              <a:rPr lang="en-US" dirty="0"/>
              <a:t>After user request (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en-US" dirty="0"/>
              <a:t>filters</a:t>
            </a:r>
            <a:r>
              <a:rPr lang="cs-CZ" dirty="0"/>
              <a:t>)</a:t>
            </a:r>
            <a:endParaRPr lang="en-GB" sz="10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Faster</a:t>
            </a:r>
            <a:r>
              <a:rPr lang="cs-CZ" dirty="0"/>
              <a:t> Data </a:t>
            </a:r>
            <a:r>
              <a:rPr lang="cs-CZ" dirty="0" err="1"/>
              <a:t>Load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6935168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40200" y="1341438"/>
            <a:ext cx="4608513" cy="4607842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dirty="0"/>
              <a:t>General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PA Improvements</a:t>
            </a:r>
          </a:p>
          <a:p>
            <a:pPr lvl="0">
              <a:buBlip>
                <a:blip r:embed="rId2"/>
              </a:buBlip>
            </a:pPr>
            <a:r>
              <a:rPr lang="en-US" b="1" dirty="0"/>
              <a:t>PB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QC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RM + PM Improvements</a:t>
            </a:r>
          </a:p>
          <a:p>
            <a:pPr lvl="0">
              <a:buBlip>
                <a:blip r:embed="rId2"/>
              </a:buBlip>
            </a:pPr>
            <a:r>
              <a:rPr lang="en-US" dirty="0"/>
              <a:t>Workflow Improvements</a:t>
            </a:r>
          </a:p>
          <a:p>
            <a:pPr lvl="0">
              <a:buBlip>
                <a:blip r:embed="rId2"/>
              </a:buBlip>
            </a:pPr>
            <a:r>
              <a:rPr lang="cs-CZ" dirty="0" err="1"/>
              <a:t>Other</a:t>
            </a:r>
            <a:r>
              <a:rPr lang="en-US" dirty="0"/>
              <a:t> Improvements</a:t>
            </a:r>
          </a:p>
        </p:txBody>
      </p:sp>
    </p:spTree>
    <p:extLst>
      <p:ext uri="{BB962C8B-B14F-4D97-AF65-F5344CB8AC3E}">
        <p14:creationId xmlns:p14="http://schemas.microsoft.com/office/powerpoint/2010/main" val="259377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PriceBuilder</a:t>
            </a:r>
            <a:r>
              <a:rPr lang="en-US" b="0" dirty="0"/>
              <a:t> Improvements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57298"/>
            <a:ext cx="7992888" cy="4678326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dirty="0"/>
              <a:t>Email notification when price list calculation finishes</a:t>
            </a:r>
            <a:endParaRPr lang="en-GB" sz="14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CONTENT PROPRIETARY &amp; CONFIDENTIAL © Price </a:t>
            </a:r>
            <a:r>
              <a:rPr lang="en-US" dirty="0">
                <a:sym typeface="Symbol"/>
              </a:rPr>
              <a:t>(x)™ </a:t>
            </a:r>
            <a:r>
              <a:rPr lang="en-US" dirty="0"/>
              <a:t>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B66-589D-4E68-A884-608FE1118A2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Notification on PL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0" y="2276872"/>
            <a:ext cx="7582958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67837"/>
      </p:ext>
    </p:extLst>
  </p:cSld>
  <p:clrMapOvr>
    <a:masterClrMapping/>
  </p:clrMapOvr>
</p:sld>
</file>

<file path=ppt/theme/theme1.xml><?xml version="1.0" encoding="utf-8"?>
<a:theme xmlns:a="http://schemas.openxmlformats.org/drawingml/2006/main" name="Price f(X)_SimplyPricing_2015">
  <a:themeElements>
    <a:clrScheme name="Nabite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243E"/>
      </a:accent1>
      <a:accent2>
        <a:srgbClr val="F79646"/>
      </a:accent2>
      <a:accent3>
        <a:srgbClr val="9BBB59"/>
      </a:accent3>
      <a:accent4>
        <a:srgbClr val="5897C9"/>
      </a:accent4>
      <a:accent5>
        <a:srgbClr val="D8D8D8"/>
      </a:accent5>
      <a:accent6>
        <a:srgbClr val="7F7F7F"/>
      </a:accent6>
      <a:hlink>
        <a:srgbClr val="0000FF"/>
      </a:hlink>
      <a:folHlink>
        <a:srgbClr val="800080"/>
      </a:folHlink>
    </a:clrScheme>
    <a:fontScheme name="Nabite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b">
        <a:noAutofit/>
      </a:bodyPr>
      <a:lstStyle>
        <a:defPPr>
          <a:defRPr sz="2000" dirty="0" smtClean="0">
            <a:solidFill>
              <a:srgbClr val="1D28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F00667C63FC45BE8A4AE2FE176CEE" ma:contentTypeVersion="2" ma:contentTypeDescription="Create a new document." ma:contentTypeScope="" ma:versionID="a1aa12267eff645ff3b6564ec5519ba1">
  <xsd:schema xmlns:xsd="http://www.w3.org/2001/XMLSchema" xmlns:xs="http://www.w3.org/2001/XMLSchema" xmlns:p="http://schemas.microsoft.com/office/2006/metadata/properties" xmlns:ns2="b6b635f2-bfab-4e4c-9e73-f848e3c09851" targetNamespace="http://schemas.microsoft.com/office/2006/metadata/properties" ma:root="true" ma:fieldsID="1131ca85d2ac255d2caeaf109e66f50d" ns2:_="">
    <xsd:import namespace="b6b635f2-bfab-4e4c-9e73-f848e3c098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35f2-bfab-4e4c-9e73-f848e3c098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F1CCBB-3EB3-4B31-B1E7-75E90D0587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FE6E0E-26AA-4134-9B9B-6CF77C76DBAE}">
  <ds:schemaRefs>
    <ds:schemaRef ds:uri="http://purl.org/dc/terms/"/>
    <ds:schemaRef ds:uri="b6b635f2-bfab-4e4c-9e73-f848e3c0985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44FFAF-32DF-4A2A-A043-8B01E929F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35f2-bfab-4e4c-9e73-f848e3c09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Price f(X)_SimplyPricing_2015</Template>
  <TotalTime>423</TotalTime>
  <Words>958</Words>
  <Application>Microsoft Office PowerPoint</Application>
  <PresentationFormat>On-screen Show (4:3)</PresentationFormat>
  <Paragraphs>215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Symbol</vt:lpstr>
      <vt:lpstr>Wingdings</vt:lpstr>
      <vt:lpstr>Price f(X)_SimplyPricing_2015</vt:lpstr>
      <vt:lpstr>Price f(x) – Mojito Release</vt:lpstr>
      <vt:lpstr>PowerPoint Presentation</vt:lpstr>
      <vt:lpstr>General Improvements</vt:lpstr>
      <vt:lpstr>General Improvements</vt:lpstr>
      <vt:lpstr>General Improvements</vt:lpstr>
      <vt:lpstr>PowerPoint Presentation</vt:lpstr>
      <vt:lpstr>PriceAnalyzer Improvements </vt:lpstr>
      <vt:lpstr>PowerPoint Presentation</vt:lpstr>
      <vt:lpstr>PriceBuilder Improvements </vt:lpstr>
      <vt:lpstr>PriceBuilder Improvements </vt:lpstr>
      <vt:lpstr>PriceBuilder Improvements</vt:lpstr>
      <vt:lpstr>PriceBuilder Improvements</vt:lpstr>
      <vt:lpstr>PriceBuilder Improvements</vt:lpstr>
      <vt:lpstr>PriceBuilder Improvements</vt:lpstr>
      <vt:lpstr>PowerPoint Presentation</vt:lpstr>
      <vt:lpstr>QuoteConfigurator Improvements</vt:lpstr>
      <vt:lpstr>PowerPoint Presentation</vt:lpstr>
      <vt:lpstr>RebateManager + PromotionManager Improvements </vt:lpstr>
      <vt:lpstr>PowerPoint Presentation</vt:lpstr>
      <vt:lpstr>Workflow Improvements </vt:lpstr>
      <vt:lpstr>Workflow Improvements </vt:lpstr>
      <vt:lpstr>Workflow Improvements </vt:lpstr>
      <vt:lpstr>Workflow Improvements </vt:lpstr>
      <vt:lpstr>Workflow Improvements </vt:lpstr>
      <vt:lpstr>PowerPoint Presentation</vt:lpstr>
      <vt:lpstr>Admin Improvements </vt:lpstr>
      <vt:lpstr>Admin Improvements </vt:lpstr>
      <vt:lpstr>Backend Improvements </vt:lpstr>
      <vt:lpstr>Backend Improvements </vt:lpstr>
      <vt:lpstr>More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Überblick Price (x) Lösung</dc:title>
  <dc:creator>Martin Wricke</dc:creator>
  <cp:lastModifiedBy>Jana Volencova</cp:lastModifiedBy>
  <cp:revision>257</cp:revision>
  <cp:lastPrinted>2016-05-11T10:59:44Z</cp:lastPrinted>
  <dcterms:created xsi:type="dcterms:W3CDTF">2016-01-26T08:38:34Z</dcterms:created>
  <dcterms:modified xsi:type="dcterms:W3CDTF">2017-04-29T09:46:49Z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0x010100E7EF00667C63FC45BE8A4AE2FE176CEE</vt:lpwstr>
  </property>
</Properties>
</file>