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256" r:id="rId5"/>
    <p:sldId id="293" r:id="rId6"/>
    <p:sldId id="376" r:id="rId7"/>
    <p:sldId id="390" r:id="rId8"/>
    <p:sldId id="359" r:id="rId9"/>
    <p:sldId id="373" r:id="rId10"/>
    <p:sldId id="392" r:id="rId11"/>
    <p:sldId id="366" r:id="rId12"/>
    <p:sldId id="394" r:id="rId13"/>
    <p:sldId id="353" r:id="rId14"/>
    <p:sldId id="377" r:id="rId15"/>
    <p:sldId id="372" r:id="rId16"/>
    <p:sldId id="362" r:id="rId17"/>
    <p:sldId id="395" r:id="rId18"/>
    <p:sldId id="354" r:id="rId19"/>
    <p:sldId id="355" r:id="rId20"/>
    <p:sldId id="379" r:id="rId21"/>
    <p:sldId id="380" r:id="rId22"/>
    <p:sldId id="357" r:id="rId23"/>
    <p:sldId id="391" r:id="rId24"/>
    <p:sldId id="401" r:id="rId25"/>
    <p:sldId id="404" r:id="rId26"/>
    <p:sldId id="397" r:id="rId27"/>
    <p:sldId id="396" r:id="rId28"/>
    <p:sldId id="358" r:id="rId29"/>
    <p:sldId id="375" r:id="rId30"/>
    <p:sldId id="399" r:id="rId31"/>
    <p:sldId id="403" r:id="rId32"/>
    <p:sldId id="400" r:id="rId33"/>
    <p:sldId id="360" r:id="rId34"/>
    <p:sldId id="398" r:id="rId35"/>
    <p:sldId id="363" r:id="rId36"/>
    <p:sldId id="382" r:id="rId37"/>
    <p:sldId id="402" r:id="rId38"/>
    <p:sldId id="370" r:id="rId39"/>
    <p:sldId id="365" r:id="rId40"/>
    <p:sldId id="387" r:id="rId41"/>
    <p:sldId id="384" r:id="rId42"/>
    <p:sldId id="389" r:id="rId43"/>
    <p:sldId id="393" r:id="rId44"/>
  </p:sldIdLst>
  <p:sldSz cx="9144000" cy="6858000" type="screen4x3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8A3BB16D-A348-4A92-A0F3-34741DAC41A4}">
          <p14:sldIdLst>
            <p14:sldId id="256"/>
            <p14:sldId id="293"/>
            <p14:sldId id="376"/>
            <p14:sldId id="390"/>
            <p14:sldId id="359"/>
            <p14:sldId id="373"/>
            <p14:sldId id="392"/>
            <p14:sldId id="366"/>
            <p14:sldId id="394"/>
            <p14:sldId id="353"/>
            <p14:sldId id="377"/>
            <p14:sldId id="372"/>
            <p14:sldId id="362"/>
            <p14:sldId id="395"/>
            <p14:sldId id="354"/>
            <p14:sldId id="355"/>
            <p14:sldId id="379"/>
            <p14:sldId id="380"/>
            <p14:sldId id="357"/>
            <p14:sldId id="391"/>
            <p14:sldId id="401"/>
            <p14:sldId id="404"/>
            <p14:sldId id="397"/>
            <p14:sldId id="396"/>
            <p14:sldId id="358"/>
            <p14:sldId id="375"/>
            <p14:sldId id="399"/>
            <p14:sldId id="403"/>
            <p14:sldId id="400"/>
            <p14:sldId id="360"/>
            <p14:sldId id="398"/>
            <p14:sldId id="363"/>
            <p14:sldId id="382"/>
            <p14:sldId id="402"/>
            <p14:sldId id="370"/>
            <p14:sldId id="365"/>
            <p14:sldId id="387"/>
            <p14:sldId id="384"/>
            <p14:sldId id="389"/>
            <p14:sldId id="3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pos="126" userDrawn="1">
          <p15:clr>
            <a:srgbClr val="A4A3A4"/>
          </p15:clr>
        </p15:guide>
        <p15:guide id="4" pos="2880">
          <p15:clr>
            <a:srgbClr val="A4A3A4"/>
          </p15:clr>
        </p15:guide>
        <p15:guide id="6" pos="5638">
          <p15:clr>
            <a:srgbClr val="A4A3A4"/>
          </p15:clr>
        </p15:guide>
        <p15:guide id="7" orient="horz" pos="3748" userDrawn="1">
          <p15:clr>
            <a:srgbClr val="A4A3A4"/>
          </p15:clr>
        </p15:guide>
        <p15:guide id="8" orient="horz" pos="8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98CE"/>
    <a:srgbClr val="1D283E"/>
    <a:srgbClr val="263C62"/>
    <a:srgbClr val="02142B"/>
    <a:srgbClr val="345282"/>
    <a:srgbClr val="335284"/>
    <a:srgbClr val="909399"/>
    <a:srgbClr val="909298"/>
    <a:srgbClr val="6D6F73"/>
    <a:srgbClr val="041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949" autoAdjust="0"/>
    <p:restoredTop sz="87143" autoAdjust="0"/>
  </p:normalViewPr>
  <p:slideViewPr>
    <p:cSldViewPr>
      <p:cViewPr varScale="1">
        <p:scale>
          <a:sx n="68" d="100"/>
          <a:sy n="68" d="100"/>
        </p:scale>
        <p:origin x="768" y="52"/>
      </p:cViewPr>
      <p:guideLst>
        <p:guide orient="horz" pos="2160"/>
        <p:guide orient="horz" pos="845"/>
        <p:guide pos="126"/>
        <p:guide pos="2880"/>
        <p:guide pos="5638"/>
        <p:guide orient="horz" pos="3748"/>
        <p:guide orient="horz" pos="89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3828" y="10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6BD64E6-D79B-4E05-B474-CD04B87512E5}" type="datetimeFigureOut">
              <a:rPr lang="en-US" smtClean="0"/>
              <a:t>28-Nov-16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05C46C2-B978-4C39-9BB5-6FF58F3BB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3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6E62033-C988-4C1D-AE78-6B1E468CF604}" type="datetimeFigureOut">
              <a:rPr lang="de-DE" smtClean="0"/>
              <a:pPr/>
              <a:t>28.11.2016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F9A0FEE-FE6C-408E-9310-BE6D3C75449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505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A0FEE-FE6C-408E-9310-BE6D3C75449F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5"/>
          <p:cNvSpPr/>
          <p:nvPr userDrawn="1"/>
        </p:nvSpPr>
        <p:spPr>
          <a:xfrm>
            <a:off x="0" y="3684474"/>
            <a:ext cx="9144000" cy="3173526"/>
          </a:xfrm>
          <a:prstGeom prst="rect">
            <a:avLst/>
          </a:prstGeom>
          <a:solidFill>
            <a:schemeClr val="tx2">
              <a:lumMod val="50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642910" y="4143381"/>
            <a:ext cx="6521378" cy="928693"/>
          </a:xfrm>
        </p:spPr>
        <p:txBody>
          <a:bodyPr anchor="b"/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642910" y="5176862"/>
            <a:ext cx="6521378" cy="89534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3246"/>
            <a:ext cx="3419856" cy="1981200"/>
          </a:xfrm>
          <a:prstGeom prst="rect">
            <a:avLst/>
          </a:prstGeom>
        </p:spPr>
      </p:pic>
      <p:sp>
        <p:nvSpPr>
          <p:cNvPr id="8" name="Rechteck 9"/>
          <p:cNvSpPr/>
          <p:nvPr userDrawn="1"/>
        </p:nvSpPr>
        <p:spPr>
          <a:xfrm>
            <a:off x="7171134" y="3684474"/>
            <a:ext cx="1972865" cy="3181663"/>
          </a:xfrm>
          <a:custGeom>
            <a:avLst/>
            <a:gdLst>
              <a:gd name="connsiteX0" fmla="*/ 0 w 784652"/>
              <a:gd name="connsiteY0" fmla="*/ 0 h 432000"/>
              <a:gd name="connsiteX1" fmla="*/ 784652 w 784652"/>
              <a:gd name="connsiteY1" fmla="*/ 0 h 432000"/>
              <a:gd name="connsiteX2" fmla="*/ 784652 w 784652"/>
              <a:gd name="connsiteY2" fmla="*/ 432000 h 432000"/>
              <a:gd name="connsiteX3" fmla="*/ 0 w 784652"/>
              <a:gd name="connsiteY3" fmla="*/ 432000 h 432000"/>
              <a:gd name="connsiteX4" fmla="*/ 0 w 784652"/>
              <a:gd name="connsiteY4" fmla="*/ 0 h 432000"/>
              <a:gd name="connsiteX0" fmla="*/ 80962 w 865614"/>
              <a:gd name="connsiteY0" fmla="*/ 0 h 432000"/>
              <a:gd name="connsiteX1" fmla="*/ 865614 w 865614"/>
              <a:gd name="connsiteY1" fmla="*/ 0 h 432000"/>
              <a:gd name="connsiteX2" fmla="*/ 865614 w 865614"/>
              <a:gd name="connsiteY2" fmla="*/ 432000 h 432000"/>
              <a:gd name="connsiteX3" fmla="*/ 0 w 865614"/>
              <a:gd name="connsiteY3" fmla="*/ 429619 h 432000"/>
              <a:gd name="connsiteX4" fmla="*/ 80962 w 865614"/>
              <a:gd name="connsiteY4" fmla="*/ 0 h 432000"/>
              <a:gd name="connsiteX0" fmla="*/ 150018 w 865614"/>
              <a:gd name="connsiteY0" fmla="*/ 2381 h 432000"/>
              <a:gd name="connsiteX1" fmla="*/ 865614 w 865614"/>
              <a:gd name="connsiteY1" fmla="*/ 0 h 432000"/>
              <a:gd name="connsiteX2" fmla="*/ 865614 w 865614"/>
              <a:gd name="connsiteY2" fmla="*/ 432000 h 432000"/>
              <a:gd name="connsiteX3" fmla="*/ 0 w 865614"/>
              <a:gd name="connsiteY3" fmla="*/ 429619 h 432000"/>
              <a:gd name="connsiteX4" fmla="*/ 150018 w 865614"/>
              <a:gd name="connsiteY4" fmla="*/ 2381 h 432000"/>
              <a:gd name="connsiteX0" fmla="*/ 150018 w 865614"/>
              <a:gd name="connsiteY0" fmla="*/ 0 h 432000"/>
              <a:gd name="connsiteX1" fmla="*/ 865614 w 865614"/>
              <a:gd name="connsiteY1" fmla="*/ 0 h 432000"/>
              <a:gd name="connsiteX2" fmla="*/ 865614 w 865614"/>
              <a:gd name="connsiteY2" fmla="*/ 432000 h 432000"/>
              <a:gd name="connsiteX3" fmla="*/ 0 w 865614"/>
              <a:gd name="connsiteY3" fmla="*/ 429619 h 432000"/>
              <a:gd name="connsiteX4" fmla="*/ 150018 w 865614"/>
              <a:gd name="connsiteY4" fmla="*/ 0 h 432000"/>
              <a:gd name="connsiteX0" fmla="*/ 815165 w 1530761"/>
              <a:gd name="connsiteY0" fmla="*/ 0 h 432000"/>
              <a:gd name="connsiteX1" fmla="*/ 1530761 w 1530761"/>
              <a:gd name="connsiteY1" fmla="*/ 0 h 432000"/>
              <a:gd name="connsiteX2" fmla="*/ 1530761 w 1530761"/>
              <a:gd name="connsiteY2" fmla="*/ 432000 h 432000"/>
              <a:gd name="connsiteX3" fmla="*/ 0 w 1530761"/>
              <a:gd name="connsiteY3" fmla="*/ 430912 h 432000"/>
              <a:gd name="connsiteX4" fmla="*/ 815165 w 1530761"/>
              <a:gd name="connsiteY4" fmla="*/ 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0761" h="432000">
                <a:moveTo>
                  <a:pt x="815165" y="0"/>
                </a:moveTo>
                <a:lnTo>
                  <a:pt x="1530761" y="0"/>
                </a:lnTo>
                <a:lnTo>
                  <a:pt x="1530761" y="432000"/>
                </a:lnTo>
                <a:lnTo>
                  <a:pt x="0" y="430912"/>
                </a:lnTo>
                <a:lnTo>
                  <a:pt x="815165" y="0"/>
                </a:lnTo>
                <a:close/>
              </a:path>
            </a:pathLst>
          </a:custGeom>
          <a:solidFill>
            <a:srgbClr val="609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D:\work\pricef(x)\presentation\Untitled-1-0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516216" y="3677237"/>
            <a:ext cx="2402834" cy="316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5"/>
          <p:cNvSpPr/>
          <p:nvPr userDrawn="1"/>
        </p:nvSpPr>
        <p:spPr>
          <a:xfrm>
            <a:off x="0" y="2714620"/>
            <a:ext cx="3528000" cy="1008000"/>
          </a:xfrm>
          <a:prstGeom prst="rect">
            <a:avLst/>
          </a:prstGeom>
          <a:solidFill>
            <a:srgbClr val="0F2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algn="l"/>
            <a:r>
              <a:rPr lang="en-US" sz="2400" b="1" spc="300" dirty="0"/>
              <a:t>AGENDA</a:t>
            </a:r>
          </a:p>
        </p:txBody>
      </p:sp>
      <p:sp>
        <p:nvSpPr>
          <p:cNvPr id="9" name="Rechteck 9"/>
          <p:cNvSpPr/>
          <p:nvPr userDrawn="1"/>
        </p:nvSpPr>
        <p:spPr>
          <a:xfrm>
            <a:off x="2539900" y="2715270"/>
            <a:ext cx="988099" cy="1011969"/>
          </a:xfrm>
          <a:custGeom>
            <a:avLst/>
            <a:gdLst>
              <a:gd name="connsiteX0" fmla="*/ 0 w 784652"/>
              <a:gd name="connsiteY0" fmla="*/ 0 h 432000"/>
              <a:gd name="connsiteX1" fmla="*/ 784652 w 784652"/>
              <a:gd name="connsiteY1" fmla="*/ 0 h 432000"/>
              <a:gd name="connsiteX2" fmla="*/ 784652 w 784652"/>
              <a:gd name="connsiteY2" fmla="*/ 432000 h 432000"/>
              <a:gd name="connsiteX3" fmla="*/ 0 w 784652"/>
              <a:gd name="connsiteY3" fmla="*/ 432000 h 432000"/>
              <a:gd name="connsiteX4" fmla="*/ 0 w 784652"/>
              <a:gd name="connsiteY4" fmla="*/ 0 h 432000"/>
              <a:gd name="connsiteX0" fmla="*/ 80962 w 865614"/>
              <a:gd name="connsiteY0" fmla="*/ 0 h 432000"/>
              <a:gd name="connsiteX1" fmla="*/ 865614 w 865614"/>
              <a:gd name="connsiteY1" fmla="*/ 0 h 432000"/>
              <a:gd name="connsiteX2" fmla="*/ 865614 w 865614"/>
              <a:gd name="connsiteY2" fmla="*/ 432000 h 432000"/>
              <a:gd name="connsiteX3" fmla="*/ 0 w 865614"/>
              <a:gd name="connsiteY3" fmla="*/ 429619 h 432000"/>
              <a:gd name="connsiteX4" fmla="*/ 80962 w 865614"/>
              <a:gd name="connsiteY4" fmla="*/ 0 h 432000"/>
              <a:gd name="connsiteX0" fmla="*/ 150018 w 865614"/>
              <a:gd name="connsiteY0" fmla="*/ 2381 h 432000"/>
              <a:gd name="connsiteX1" fmla="*/ 865614 w 865614"/>
              <a:gd name="connsiteY1" fmla="*/ 0 h 432000"/>
              <a:gd name="connsiteX2" fmla="*/ 865614 w 865614"/>
              <a:gd name="connsiteY2" fmla="*/ 432000 h 432000"/>
              <a:gd name="connsiteX3" fmla="*/ 0 w 865614"/>
              <a:gd name="connsiteY3" fmla="*/ 429619 h 432000"/>
              <a:gd name="connsiteX4" fmla="*/ 150018 w 865614"/>
              <a:gd name="connsiteY4" fmla="*/ 2381 h 432000"/>
              <a:gd name="connsiteX0" fmla="*/ 150018 w 865614"/>
              <a:gd name="connsiteY0" fmla="*/ 0 h 432000"/>
              <a:gd name="connsiteX1" fmla="*/ 865614 w 865614"/>
              <a:gd name="connsiteY1" fmla="*/ 0 h 432000"/>
              <a:gd name="connsiteX2" fmla="*/ 865614 w 865614"/>
              <a:gd name="connsiteY2" fmla="*/ 432000 h 432000"/>
              <a:gd name="connsiteX3" fmla="*/ 0 w 865614"/>
              <a:gd name="connsiteY3" fmla="*/ 429619 h 432000"/>
              <a:gd name="connsiteX4" fmla="*/ 150018 w 865614"/>
              <a:gd name="connsiteY4" fmla="*/ 0 h 432000"/>
              <a:gd name="connsiteX0" fmla="*/ 268745 w 865614"/>
              <a:gd name="connsiteY0" fmla="*/ 0 h 432000"/>
              <a:gd name="connsiteX1" fmla="*/ 865614 w 865614"/>
              <a:gd name="connsiteY1" fmla="*/ 0 h 432000"/>
              <a:gd name="connsiteX2" fmla="*/ 865614 w 865614"/>
              <a:gd name="connsiteY2" fmla="*/ 432000 h 432000"/>
              <a:gd name="connsiteX3" fmla="*/ 0 w 865614"/>
              <a:gd name="connsiteY3" fmla="*/ 429619 h 432000"/>
              <a:gd name="connsiteX4" fmla="*/ 268745 w 865614"/>
              <a:gd name="connsiteY4" fmla="*/ 0 h 432000"/>
              <a:gd name="connsiteX0" fmla="*/ 257438 w 854307"/>
              <a:gd name="connsiteY0" fmla="*/ 0 h 435062"/>
              <a:gd name="connsiteX1" fmla="*/ 854307 w 854307"/>
              <a:gd name="connsiteY1" fmla="*/ 0 h 435062"/>
              <a:gd name="connsiteX2" fmla="*/ 854307 w 854307"/>
              <a:gd name="connsiteY2" fmla="*/ 432000 h 435062"/>
              <a:gd name="connsiteX3" fmla="*/ 0 w 854307"/>
              <a:gd name="connsiteY3" fmla="*/ 435062 h 435062"/>
              <a:gd name="connsiteX4" fmla="*/ 257438 w 854307"/>
              <a:gd name="connsiteY4" fmla="*/ 0 h 435062"/>
              <a:gd name="connsiteX0" fmla="*/ 285706 w 882575"/>
              <a:gd name="connsiteY0" fmla="*/ 0 h 435062"/>
              <a:gd name="connsiteX1" fmla="*/ 882575 w 882575"/>
              <a:gd name="connsiteY1" fmla="*/ 0 h 435062"/>
              <a:gd name="connsiteX2" fmla="*/ 882575 w 882575"/>
              <a:gd name="connsiteY2" fmla="*/ 432000 h 435062"/>
              <a:gd name="connsiteX3" fmla="*/ 0 w 882575"/>
              <a:gd name="connsiteY3" fmla="*/ 435062 h 435062"/>
              <a:gd name="connsiteX4" fmla="*/ 285706 w 882575"/>
              <a:gd name="connsiteY4" fmla="*/ 0 h 435062"/>
              <a:gd name="connsiteX0" fmla="*/ 285706 w 882575"/>
              <a:gd name="connsiteY0" fmla="*/ 0 h 435062"/>
              <a:gd name="connsiteX1" fmla="*/ 882575 w 882575"/>
              <a:gd name="connsiteY1" fmla="*/ 0 h 435062"/>
              <a:gd name="connsiteX2" fmla="*/ 882575 w 882575"/>
              <a:gd name="connsiteY2" fmla="*/ 432000 h 435062"/>
              <a:gd name="connsiteX3" fmla="*/ 0 w 882575"/>
              <a:gd name="connsiteY3" fmla="*/ 435062 h 435062"/>
              <a:gd name="connsiteX4" fmla="*/ 285706 w 882575"/>
              <a:gd name="connsiteY4" fmla="*/ 0 h 435062"/>
              <a:gd name="connsiteX0" fmla="*/ 280052 w 876921"/>
              <a:gd name="connsiteY0" fmla="*/ 0 h 436423"/>
              <a:gd name="connsiteX1" fmla="*/ 876921 w 876921"/>
              <a:gd name="connsiteY1" fmla="*/ 0 h 436423"/>
              <a:gd name="connsiteX2" fmla="*/ 876921 w 876921"/>
              <a:gd name="connsiteY2" fmla="*/ 432000 h 436423"/>
              <a:gd name="connsiteX3" fmla="*/ 0 w 876921"/>
              <a:gd name="connsiteY3" fmla="*/ 436423 h 436423"/>
              <a:gd name="connsiteX4" fmla="*/ 280052 w 876921"/>
              <a:gd name="connsiteY4" fmla="*/ 0 h 436423"/>
              <a:gd name="connsiteX0" fmla="*/ 280052 w 876921"/>
              <a:gd name="connsiteY0" fmla="*/ 0 h 436423"/>
              <a:gd name="connsiteX1" fmla="*/ 876921 w 876921"/>
              <a:gd name="connsiteY1" fmla="*/ 0 h 436423"/>
              <a:gd name="connsiteX2" fmla="*/ 876921 w 876921"/>
              <a:gd name="connsiteY2" fmla="*/ 432000 h 436423"/>
              <a:gd name="connsiteX3" fmla="*/ 0 w 876921"/>
              <a:gd name="connsiteY3" fmla="*/ 436423 h 436423"/>
              <a:gd name="connsiteX4" fmla="*/ 280052 w 876921"/>
              <a:gd name="connsiteY4" fmla="*/ 0 h 436423"/>
              <a:gd name="connsiteX0" fmla="*/ 280052 w 876921"/>
              <a:gd name="connsiteY0" fmla="*/ 0 h 436423"/>
              <a:gd name="connsiteX1" fmla="*/ 876921 w 876921"/>
              <a:gd name="connsiteY1" fmla="*/ 0 h 436423"/>
              <a:gd name="connsiteX2" fmla="*/ 876921 w 876921"/>
              <a:gd name="connsiteY2" fmla="*/ 432000 h 436423"/>
              <a:gd name="connsiteX3" fmla="*/ 0 w 876921"/>
              <a:gd name="connsiteY3" fmla="*/ 436423 h 436423"/>
              <a:gd name="connsiteX4" fmla="*/ 280052 w 876921"/>
              <a:gd name="connsiteY4" fmla="*/ 0 h 436423"/>
              <a:gd name="connsiteX0" fmla="*/ 282879 w 879748"/>
              <a:gd name="connsiteY0" fmla="*/ 0 h 436423"/>
              <a:gd name="connsiteX1" fmla="*/ 879748 w 879748"/>
              <a:gd name="connsiteY1" fmla="*/ 0 h 436423"/>
              <a:gd name="connsiteX2" fmla="*/ 879748 w 879748"/>
              <a:gd name="connsiteY2" fmla="*/ 432000 h 436423"/>
              <a:gd name="connsiteX3" fmla="*/ 0 w 879748"/>
              <a:gd name="connsiteY3" fmla="*/ 436423 h 436423"/>
              <a:gd name="connsiteX4" fmla="*/ 282879 w 879748"/>
              <a:gd name="connsiteY4" fmla="*/ 0 h 436423"/>
              <a:gd name="connsiteX0" fmla="*/ 282879 w 879748"/>
              <a:gd name="connsiteY0" fmla="*/ 0 h 435062"/>
              <a:gd name="connsiteX1" fmla="*/ 879748 w 879748"/>
              <a:gd name="connsiteY1" fmla="*/ 0 h 435062"/>
              <a:gd name="connsiteX2" fmla="*/ 879748 w 879748"/>
              <a:gd name="connsiteY2" fmla="*/ 432000 h 435062"/>
              <a:gd name="connsiteX3" fmla="*/ 0 w 879748"/>
              <a:gd name="connsiteY3" fmla="*/ 435062 h 435062"/>
              <a:gd name="connsiteX4" fmla="*/ 282879 w 879748"/>
              <a:gd name="connsiteY4" fmla="*/ 0 h 435062"/>
              <a:gd name="connsiteX0" fmla="*/ 282879 w 879748"/>
              <a:gd name="connsiteY0" fmla="*/ 0 h 433701"/>
              <a:gd name="connsiteX1" fmla="*/ 879748 w 879748"/>
              <a:gd name="connsiteY1" fmla="*/ 0 h 433701"/>
              <a:gd name="connsiteX2" fmla="*/ 879748 w 879748"/>
              <a:gd name="connsiteY2" fmla="*/ 432000 h 433701"/>
              <a:gd name="connsiteX3" fmla="*/ 0 w 879748"/>
              <a:gd name="connsiteY3" fmla="*/ 433701 h 433701"/>
              <a:gd name="connsiteX4" fmla="*/ 282879 w 879748"/>
              <a:gd name="connsiteY4" fmla="*/ 0 h 43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9748" h="433701">
                <a:moveTo>
                  <a:pt x="282879" y="0"/>
                </a:moveTo>
                <a:lnTo>
                  <a:pt x="879748" y="0"/>
                </a:lnTo>
                <a:lnTo>
                  <a:pt x="879748" y="432000"/>
                </a:lnTo>
                <a:lnTo>
                  <a:pt x="0" y="433701"/>
                </a:lnTo>
                <a:lnTo>
                  <a:pt x="282879" y="0"/>
                </a:lnTo>
                <a:close/>
              </a:path>
            </a:pathLst>
          </a:custGeom>
          <a:solidFill>
            <a:srgbClr val="609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D:\work\pricef(x)\presentation\Untitled-1-04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333481" y="2709596"/>
            <a:ext cx="791839" cy="1014679"/>
          </a:xfrm>
          <a:prstGeom prst="rect">
            <a:avLst/>
          </a:prstGeom>
          <a:noFill/>
        </p:spPr>
      </p:pic>
      <p:sp>
        <p:nvSpPr>
          <p:cNvPr id="12" name="Textplatzhalt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140200" y="1341438"/>
            <a:ext cx="4608513" cy="3743746"/>
          </a:xfrm>
        </p:spPr>
        <p:txBody>
          <a:bodyPr anchor="ctr">
            <a:normAutofit/>
          </a:bodyPr>
          <a:lstStyle>
            <a:lvl1pPr marL="266700" indent="-266700">
              <a:lnSpc>
                <a:spcPct val="150000"/>
              </a:lnSpc>
              <a:buSzPct val="100000"/>
              <a:buFont typeface="Wingdings" panose="05000000000000000000" pitchFamily="2" charset="2"/>
              <a:buChar char="§"/>
              <a:defRPr sz="2400" b="0" baseline="0"/>
            </a:lvl1pPr>
          </a:lstStyle>
          <a:p>
            <a:pPr lvl="0"/>
            <a:r>
              <a:rPr lang="de-DE" dirty="0"/>
              <a:t>First Agenda Point</a:t>
            </a:r>
          </a:p>
          <a:p>
            <a:pPr lvl="0"/>
            <a:r>
              <a:rPr lang="de-DE" dirty="0"/>
              <a:t>Second Agenda Point</a:t>
            </a:r>
          </a:p>
        </p:txBody>
      </p:sp>
    </p:spTree>
    <p:extLst>
      <p:ext uri="{BB962C8B-B14F-4D97-AF65-F5344CB8AC3E}">
        <p14:creationId xmlns:p14="http://schemas.microsoft.com/office/powerpoint/2010/main" val="309326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318396"/>
            <a:ext cx="9144000" cy="540000"/>
          </a:xfrm>
          <a:prstGeom prst="rect">
            <a:avLst/>
          </a:prstGeom>
          <a:solidFill>
            <a:srgbClr val="1D28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9592" y="256398"/>
            <a:ext cx="8030126" cy="508306"/>
          </a:xfrm>
        </p:spPr>
        <p:txBody>
          <a:bodyPr tIns="0" bIns="0" anchor="t"/>
          <a:lstStyle>
            <a:lvl1pPr>
              <a:defRPr b="1">
                <a:solidFill>
                  <a:srgbClr val="1D283E"/>
                </a:solidFill>
              </a:defRPr>
            </a:lvl1pPr>
          </a:lstStyle>
          <a:p>
            <a:r>
              <a:rPr lang="en-US" noProof="0" dirty="0"/>
              <a:t>Click to edit Main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4768865"/>
          </a:xfrm>
        </p:spPr>
        <p:txBody>
          <a:bodyPr/>
          <a:lstStyle>
            <a:lvl1pPr marL="266700" indent="-266700">
              <a:buSzPct val="80000"/>
              <a:buFontTx/>
              <a:buBlip>
                <a:blip r:embed="rId2"/>
              </a:buBlip>
              <a:defRPr>
                <a:solidFill>
                  <a:srgbClr val="1D283E"/>
                </a:solidFill>
              </a:defRPr>
            </a:lvl1pPr>
            <a:lvl2pPr>
              <a:defRPr>
                <a:solidFill>
                  <a:srgbClr val="1D283E"/>
                </a:solidFill>
              </a:defRPr>
            </a:lvl2pPr>
            <a:lvl3pPr>
              <a:defRPr>
                <a:solidFill>
                  <a:srgbClr val="1D283E"/>
                </a:solidFill>
              </a:defRPr>
            </a:lvl3pPr>
            <a:lvl4pPr>
              <a:defRPr>
                <a:solidFill>
                  <a:srgbClr val="1D283E"/>
                </a:solidFill>
              </a:defRPr>
            </a:lvl4pPr>
            <a:lvl5pPr>
              <a:defRPr>
                <a:solidFill>
                  <a:srgbClr val="1D283E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2000232" y="6396458"/>
            <a:ext cx="5143536" cy="365125"/>
          </a:xfrm>
        </p:spPr>
        <p:txBody>
          <a:bodyPr/>
          <a:lstStyle>
            <a:lvl1pPr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pic>
        <p:nvPicPr>
          <p:cNvPr id="11" name="Picture 2" descr="D:\work\pricef(x)\presentation\Untitled-1-01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834" y="6452610"/>
            <a:ext cx="1025285" cy="252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3" name="Rechteck 9"/>
          <p:cNvSpPr/>
          <p:nvPr userDrawn="1"/>
        </p:nvSpPr>
        <p:spPr>
          <a:xfrm>
            <a:off x="8153400" y="6313634"/>
            <a:ext cx="990599" cy="552503"/>
          </a:xfrm>
          <a:custGeom>
            <a:avLst/>
            <a:gdLst>
              <a:gd name="connsiteX0" fmla="*/ 0 w 784652"/>
              <a:gd name="connsiteY0" fmla="*/ 0 h 432000"/>
              <a:gd name="connsiteX1" fmla="*/ 784652 w 784652"/>
              <a:gd name="connsiteY1" fmla="*/ 0 h 432000"/>
              <a:gd name="connsiteX2" fmla="*/ 784652 w 784652"/>
              <a:gd name="connsiteY2" fmla="*/ 432000 h 432000"/>
              <a:gd name="connsiteX3" fmla="*/ 0 w 784652"/>
              <a:gd name="connsiteY3" fmla="*/ 432000 h 432000"/>
              <a:gd name="connsiteX4" fmla="*/ 0 w 784652"/>
              <a:gd name="connsiteY4" fmla="*/ 0 h 432000"/>
              <a:gd name="connsiteX0" fmla="*/ 80962 w 865614"/>
              <a:gd name="connsiteY0" fmla="*/ 0 h 432000"/>
              <a:gd name="connsiteX1" fmla="*/ 865614 w 865614"/>
              <a:gd name="connsiteY1" fmla="*/ 0 h 432000"/>
              <a:gd name="connsiteX2" fmla="*/ 865614 w 865614"/>
              <a:gd name="connsiteY2" fmla="*/ 432000 h 432000"/>
              <a:gd name="connsiteX3" fmla="*/ 0 w 865614"/>
              <a:gd name="connsiteY3" fmla="*/ 429619 h 432000"/>
              <a:gd name="connsiteX4" fmla="*/ 80962 w 865614"/>
              <a:gd name="connsiteY4" fmla="*/ 0 h 432000"/>
              <a:gd name="connsiteX0" fmla="*/ 150018 w 865614"/>
              <a:gd name="connsiteY0" fmla="*/ 2381 h 432000"/>
              <a:gd name="connsiteX1" fmla="*/ 865614 w 865614"/>
              <a:gd name="connsiteY1" fmla="*/ 0 h 432000"/>
              <a:gd name="connsiteX2" fmla="*/ 865614 w 865614"/>
              <a:gd name="connsiteY2" fmla="*/ 432000 h 432000"/>
              <a:gd name="connsiteX3" fmla="*/ 0 w 865614"/>
              <a:gd name="connsiteY3" fmla="*/ 429619 h 432000"/>
              <a:gd name="connsiteX4" fmla="*/ 150018 w 865614"/>
              <a:gd name="connsiteY4" fmla="*/ 2381 h 432000"/>
              <a:gd name="connsiteX0" fmla="*/ 150018 w 865614"/>
              <a:gd name="connsiteY0" fmla="*/ 0 h 432000"/>
              <a:gd name="connsiteX1" fmla="*/ 865614 w 865614"/>
              <a:gd name="connsiteY1" fmla="*/ 0 h 432000"/>
              <a:gd name="connsiteX2" fmla="*/ 865614 w 865614"/>
              <a:gd name="connsiteY2" fmla="*/ 432000 h 432000"/>
              <a:gd name="connsiteX3" fmla="*/ 0 w 865614"/>
              <a:gd name="connsiteY3" fmla="*/ 429619 h 432000"/>
              <a:gd name="connsiteX4" fmla="*/ 150018 w 865614"/>
              <a:gd name="connsiteY4" fmla="*/ 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614" h="432000">
                <a:moveTo>
                  <a:pt x="150018" y="0"/>
                </a:moveTo>
                <a:lnTo>
                  <a:pt x="865614" y="0"/>
                </a:lnTo>
                <a:lnTo>
                  <a:pt x="865614" y="432000"/>
                </a:lnTo>
                <a:lnTo>
                  <a:pt x="0" y="429619"/>
                </a:lnTo>
                <a:lnTo>
                  <a:pt x="150018" y="0"/>
                </a:lnTo>
                <a:close/>
              </a:path>
            </a:pathLst>
          </a:custGeom>
          <a:solidFill>
            <a:srgbClr val="6098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:\work\pricef(x)\presentation\Untitled-1-04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47353" y="6313372"/>
            <a:ext cx="413079" cy="544628"/>
          </a:xfrm>
          <a:prstGeom prst="rect">
            <a:avLst/>
          </a:prstGeom>
          <a:noFill/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441462" y="6396458"/>
            <a:ext cx="556169" cy="365125"/>
          </a:xfrm>
        </p:spPr>
        <p:txBody>
          <a:bodyPr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3C0EBB66-589D-4E68-A884-608FE1118A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Прямоугольник 5"/>
          <p:cNvSpPr/>
          <p:nvPr userDrawn="1"/>
        </p:nvSpPr>
        <p:spPr>
          <a:xfrm>
            <a:off x="0" y="256398"/>
            <a:ext cx="899592" cy="868346"/>
          </a:xfrm>
          <a:prstGeom prst="rect">
            <a:avLst/>
          </a:prstGeom>
          <a:solidFill>
            <a:srgbClr val="6098CE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3"/>
          </p:nvPr>
        </p:nvSpPr>
        <p:spPr>
          <a:xfrm>
            <a:off x="900113" y="765175"/>
            <a:ext cx="8029575" cy="360363"/>
          </a:xfrm>
        </p:spPr>
        <p:txBody>
          <a:bodyPr vert="horz" lIns="91440" tIns="0" rIns="91440" bIns="0" rtlCol="0" anchor="b">
            <a:noAutofit/>
          </a:bodyPr>
          <a:lstStyle>
            <a:lvl1pPr marL="0" indent="0">
              <a:buFontTx/>
              <a:buNone/>
              <a:defRPr lang="en-US" sz="2000" b="1" dirty="0">
                <a:solidFill>
                  <a:srgbClr val="1D283E"/>
                </a:solidFill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endParaRPr lang="en-US" dirty="0"/>
          </a:p>
          <a:p>
            <a:pPr lvl="0">
              <a:spcBef>
                <a:spcPct val="0"/>
              </a:spcBef>
              <a:buNone/>
            </a:pPr>
            <a:endParaRPr lang="en-US" dirty="0"/>
          </a:p>
          <a:p>
            <a:pPr lvl="0">
              <a:spcBef>
                <a:spcPct val="0"/>
              </a:spcBef>
              <a:buNone/>
            </a:pPr>
            <a:endParaRPr lang="en-US" dirty="0"/>
          </a:p>
          <a:p>
            <a:pPr lvl="0">
              <a:spcBef>
                <a:spcPct val="0"/>
              </a:spcBef>
              <a:buNone/>
            </a:pPr>
            <a:endParaRPr lang="en-US" dirty="0"/>
          </a:p>
          <a:p>
            <a:pPr lvl="0">
              <a:spcBef>
                <a:spcPct val="0"/>
              </a:spcBef>
              <a:buNone/>
            </a:pPr>
            <a:endParaRPr lang="en-US" dirty="0"/>
          </a:p>
          <a:p>
            <a:pPr lvl="0">
              <a:spcBef>
                <a:spcPct val="0"/>
              </a:spcBef>
              <a:buNone/>
            </a:pPr>
            <a:endParaRPr lang="en-US" dirty="0"/>
          </a:p>
          <a:p>
            <a:pPr marL="342900" lvl="0" indent="-342900">
              <a:spcBef>
                <a:spcPct val="0"/>
              </a:spcBef>
            </a:pPr>
            <a:endParaRPr lang="en-US" dirty="0"/>
          </a:p>
          <a:p>
            <a:pPr lvl="0">
              <a:spcBef>
                <a:spcPct val="0"/>
              </a:spcBef>
              <a:buNone/>
            </a:pPr>
            <a:endParaRPr lang="en-US" dirty="0"/>
          </a:p>
          <a:p>
            <a:pPr lvl="0">
              <a:spcBef>
                <a:spcPct val="0"/>
              </a:spcBef>
              <a:buNone/>
            </a:pPr>
            <a:r>
              <a:rPr lang="en-US" dirty="0"/>
              <a:t>Click to edit Subtitle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ill Sans MT" pitchFamily="34" charset="0"/>
              </a:defRPr>
            </a:lvl1pPr>
          </a:lstStyle>
          <a:p>
            <a:r>
              <a:rPr lang="en-US" dirty="0"/>
              <a:t>CONTENT PROPRIETARY &amp; CONFIDENTIAL © Nabitek Solutions 2013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ill Sans MT" pitchFamily="34" charset="0"/>
              </a:defRPr>
            </a:lvl1pPr>
          </a:lstStyle>
          <a:p>
            <a:fld id="{3C0EBB66-589D-4E68-A884-608FE1118A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AEC18-486A-47FD-A1D4-F4F12F06C4F3}" type="datetimeFigureOut">
              <a:rPr lang="en-US" smtClean="0"/>
              <a:t>28-Nov-16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284A63"/>
          </a:solidFill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5897C9"/>
        </a:buClr>
        <a:buSzPct val="120000"/>
        <a:buFont typeface="Arial" pitchFamily="34" charset="0"/>
        <a:buChar char="•"/>
        <a:defRPr sz="2400" kern="1200">
          <a:solidFill>
            <a:srgbClr val="284A63"/>
          </a:solidFill>
          <a:latin typeface="Gill Sans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5897C9"/>
        </a:buClr>
        <a:buFont typeface="Arial" pitchFamily="34" charset="0"/>
        <a:buChar char="–"/>
        <a:defRPr sz="2000" kern="1200">
          <a:solidFill>
            <a:srgbClr val="284A63"/>
          </a:solidFill>
          <a:latin typeface="Gill Sans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5897C9"/>
        </a:buClr>
        <a:buFont typeface="Arial" pitchFamily="34" charset="0"/>
        <a:buChar char="•"/>
        <a:defRPr sz="1800" kern="1200">
          <a:solidFill>
            <a:srgbClr val="284A63"/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5897C9"/>
        </a:buClr>
        <a:buFont typeface="Arial" pitchFamily="34" charset="0"/>
        <a:buChar char="–"/>
        <a:defRPr sz="1600" kern="1200">
          <a:solidFill>
            <a:srgbClr val="284A63"/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5897C9"/>
        </a:buClr>
        <a:buFont typeface="Arial" pitchFamily="34" charset="0"/>
        <a:buChar char="»"/>
        <a:defRPr sz="1600" kern="1200">
          <a:solidFill>
            <a:srgbClr val="284A63"/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uni.pricefx.eu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Price </a:t>
            </a:r>
            <a:r>
              <a:rPr lang="cs-CZ" dirty="0">
                <a:sym typeface="Symbol"/>
              </a:rPr>
              <a:t>f</a:t>
            </a:r>
            <a:r>
              <a:rPr lang="de-DE" dirty="0">
                <a:sym typeface="Symbol"/>
              </a:rPr>
              <a:t>(x) – Mai Tai Release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</a:t>
            </a:r>
            <a:r>
              <a:rPr lang="cs-CZ" dirty="0"/>
              <a:t>b</a:t>
            </a:r>
            <a:r>
              <a:rPr lang="en-US" dirty="0"/>
              <a:t>Ex 15</a:t>
            </a:r>
            <a:r>
              <a:rPr lang="en-US" baseline="30000" dirty="0"/>
              <a:t>th</a:t>
            </a:r>
            <a:r>
              <a:rPr lang="en-US" dirty="0"/>
              <a:t> of November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PriceAnalyzer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357298"/>
            <a:ext cx="4573742" cy="1495638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en-US" dirty="0"/>
              <a:t>New set of 30 colors – easier to distinguish from each other</a:t>
            </a:r>
            <a:endParaRPr lang="en-GB" sz="1400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Charts Easier to Read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1338718"/>
            <a:ext cx="2022621" cy="484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32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PriceAnalyzer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357298"/>
            <a:ext cx="8280920" cy="847566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cs-CZ" dirty="0" err="1"/>
              <a:t>Clearer</a:t>
            </a:r>
            <a:r>
              <a:rPr lang="cs-CZ" dirty="0"/>
              <a:t> </a:t>
            </a:r>
            <a:r>
              <a:rPr lang="cs-CZ" dirty="0" err="1"/>
              <a:t>navigation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selecting</a:t>
            </a:r>
            <a:r>
              <a:rPr lang="cs-CZ" dirty="0"/>
              <a:t>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want</a:t>
            </a:r>
            <a:r>
              <a:rPr lang="cs-CZ" dirty="0"/>
              <a:t> to </a:t>
            </a:r>
            <a:r>
              <a:rPr lang="cs-CZ" dirty="0" err="1"/>
              <a:t>view</a:t>
            </a:r>
            <a:r>
              <a:rPr lang="cs-CZ" dirty="0"/>
              <a:t>  – </a:t>
            </a:r>
            <a:r>
              <a:rPr lang="cs-CZ" dirty="0" err="1"/>
              <a:t>either</a:t>
            </a:r>
            <a:r>
              <a:rPr lang="cs-CZ" dirty="0"/>
              <a:t> </a:t>
            </a:r>
            <a:r>
              <a:rPr lang="cs-CZ" dirty="0" err="1"/>
              <a:t>Datamart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related</a:t>
            </a:r>
            <a:r>
              <a:rPr lang="cs-CZ" dirty="0"/>
              <a:t> Data </a:t>
            </a:r>
            <a:r>
              <a:rPr lang="cs-CZ" dirty="0" err="1"/>
              <a:t>Sources</a:t>
            </a:r>
            <a:endParaRPr lang="en-GB" sz="1400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New </a:t>
            </a:r>
            <a:r>
              <a:rPr lang="cs-CZ" dirty="0" err="1"/>
              <a:t>Datamart</a:t>
            </a:r>
            <a:r>
              <a:rPr lang="cs-CZ" dirty="0"/>
              <a:t> </a:t>
            </a:r>
            <a:r>
              <a:rPr lang="cs-CZ" dirty="0" err="1"/>
              <a:t>Viewer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70286"/>
            <a:ext cx="7706801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79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PriceAnalyzer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6373942" cy="1135598"/>
          </a:xfrm>
        </p:spPr>
        <p:txBody>
          <a:bodyPr>
            <a:normAutofit lnSpcReduction="10000"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cs-CZ" dirty="0" err="1"/>
              <a:t>Possible</a:t>
            </a:r>
            <a:r>
              <a:rPr lang="cs-CZ" dirty="0"/>
              <a:t> to set up </a:t>
            </a:r>
            <a:r>
              <a:rPr lang="cs-CZ" dirty="0" err="1"/>
              <a:t>entitlement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Data </a:t>
            </a:r>
            <a:r>
              <a:rPr lang="cs-CZ" dirty="0" err="1"/>
              <a:t>Sources</a:t>
            </a:r>
            <a:endParaRPr lang="en-US" dirty="0"/>
          </a:p>
          <a:p>
            <a:pPr marL="762000" lvl="1">
              <a:spcBef>
                <a:spcPts val="1200"/>
              </a:spcBef>
              <a:buSzPct val="100000"/>
            </a:pPr>
            <a:r>
              <a:rPr lang="cs-CZ" dirty="0" err="1"/>
              <a:t>Kept</a:t>
            </a:r>
            <a:r>
              <a:rPr lang="cs-CZ" dirty="0"/>
              <a:t> in </a:t>
            </a:r>
            <a:r>
              <a:rPr lang="cs-CZ" dirty="0" err="1"/>
              <a:t>Datamart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too</a:t>
            </a:r>
            <a:endParaRPr lang="en-GB" sz="1000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Data Source </a:t>
            </a:r>
            <a:r>
              <a:rPr lang="cs-CZ" dirty="0" err="1"/>
              <a:t>Entitlement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132856"/>
            <a:ext cx="5774685" cy="395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45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PriceAnalyzer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5437838" cy="2647766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en-US" dirty="0"/>
              <a:t>Simulations can run in distributed mode </a:t>
            </a:r>
          </a:p>
          <a:p>
            <a:pPr marL="762000" lvl="1">
              <a:spcBef>
                <a:spcPts val="1200"/>
              </a:spcBef>
              <a:buSzPct val="100000"/>
            </a:pPr>
            <a:r>
              <a:rPr lang="en-US" dirty="0"/>
              <a:t>processing of </a:t>
            </a:r>
            <a:br>
              <a:rPr lang="cs-CZ" dirty="0"/>
            </a:br>
            <a:r>
              <a:rPr lang="en-US" dirty="0"/>
              <a:t>individual</a:t>
            </a:r>
            <a:r>
              <a:rPr lang="cs-CZ" dirty="0"/>
              <a:t> </a:t>
            </a:r>
            <a:r>
              <a:rPr lang="en-US" dirty="0" err="1"/>
              <a:t>Datamart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/>
              <a:t>rows is split among </a:t>
            </a:r>
            <a:br>
              <a:rPr lang="cs-CZ" dirty="0"/>
            </a:br>
            <a:r>
              <a:rPr lang="en-US" dirty="0"/>
              <a:t>several nodes</a:t>
            </a:r>
            <a:endParaRPr lang="en-GB" sz="1000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Faster Executions of Simulations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919219"/>
            <a:ext cx="5184576" cy="417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lvl="0">
              <a:buBlip>
                <a:blip r:embed="rId2"/>
              </a:buBlip>
            </a:pPr>
            <a:r>
              <a:rPr lang="en-US" dirty="0"/>
              <a:t>General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PA Improvements</a:t>
            </a:r>
          </a:p>
          <a:p>
            <a:pPr lvl="0">
              <a:buBlip>
                <a:blip r:embed="rId2"/>
              </a:buBlip>
            </a:pPr>
            <a:r>
              <a:rPr lang="en-US" b="1" dirty="0"/>
              <a:t>PB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QC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RM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Other Improvements</a:t>
            </a:r>
          </a:p>
        </p:txBody>
      </p:sp>
    </p:spTree>
    <p:extLst>
      <p:ext uri="{BB962C8B-B14F-4D97-AF65-F5344CB8AC3E}">
        <p14:creationId xmlns:p14="http://schemas.microsoft.com/office/powerpoint/2010/main" val="578741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PriceBuilder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3421614" cy="4231942"/>
          </a:xfrm>
        </p:spPr>
        <p:txBody>
          <a:bodyPr>
            <a:normAutofit lnSpcReduction="10000"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en-US" dirty="0"/>
              <a:t>Possibility to define a Matrix Logic which creates secondary key(s) for each product in the LPG</a:t>
            </a:r>
          </a:p>
          <a:p>
            <a:pPr marL="285750" indent="-285750">
              <a:spcBef>
                <a:spcPts val="1200"/>
              </a:spcBef>
              <a:buSzPct val="100000"/>
            </a:pPr>
            <a:r>
              <a:rPr lang="en-US" dirty="0"/>
              <a:t>Lines to appear/disappear in the LPG as the product membership and/or the secondary key(s) changes.</a:t>
            </a:r>
          </a:p>
          <a:p>
            <a:pPr marL="285750" lvl="0" indent="-285750">
              <a:spcBef>
                <a:spcPts val="1200"/>
              </a:spcBef>
              <a:buSzPct val="100000"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Matrix Support for LPG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211" y="1484785"/>
            <a:ext cx="471758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62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PriceBuilder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1927686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en-US" dirty="0"/>
              <a:t>"Columns" popup window – select/deselect all items with a single click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UI Improvements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11019" b="4660"/>
          <a:stretch/>
        </p:blipFill>
        <p:spPr>
          <a:xfrm>
            <a:off x="1043608" y="2132856"/>
            <a:ext cx="7022014" cy="3947384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3476295" y="5213615"/>
            <a:ext cx="79208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1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PriceBuilder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1927686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en-US" dirty="0"/>
              <a:t>After you click the approve/deny options inside a LPG row, the icons disappear - to show that the action was done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UI Improvements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76872"/>
            <a:ext cx="5016736" cy="37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61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PriceBuilder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1927686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en-GB" dirty="0"/>
              <a:t>Select row by clicking anywhere in the row.  With Shift + Ctrl you can select multiple rows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UI Improvements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11019" b="4660"/>
          <a:stretch/>
        </p:blipFill>
        <p:spPr>
          <a:xfrm>
            <a:off x="1223628" y="2220191"/>
            <a:ext cx="6696744" cy="37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88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PriceBuilder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4015918"/>
          </a:xfrm>
        </p:spPr>
        <p:txBody>
          <a:bodyPr>
            <a:no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cs-CZ" dirty="0"/>
              <a:t>N</a:t>
            </a:r>
            <a:r>
              <a:rPr lang="en-US" dirty="0" err="1"/>
              <a:t>ew</a:t>
            </a:r>
            <a:r>
              <a:rPr lang="en-US" dirty="0"/>
              <a:t> API call </a:t>
            </a:r>
            <a:r>
              <a:rPr lang="cs-CZ" dirty="0"/>
              <a:t> – </a:t>
            </a:r>
            <a:r>
              <a:rPr lang="en-US" dirty="0"/>
              <a:t>allows returning multiple entries from a Groovy element</a:t>
            </a:r>
          </a:p>
          <a:p>
            <a:r>
              <a:rPr lang="en-US" dirty="0"/>
              <a:t>The Meta Configurator is a framework which leverages the Configurator functionality</a:t>
            </a:r>
          </a:p>
          <a:p>
            <a:pPr lvl="1"/>
            <a:r>
              <a:rPr lang="en-US" dirty="0"/>
              <a:t>A non-programmer can create his own dynamic Configurators</a:t>
            </a:r>
          </a:p>
          <a:p>
            <a:pPr lvl="1"/>
            <a:r>
              <a:rPr lang="en-US" dirty="0"/>
              <a:t>Generic configuration logic for configurator</a:t>
            </a:r>
          </a:p>
          <a:p>
            <a:pPr lvl="1"/>
            <a:r>
              <a:rPr lang="en-US" dirty="0"/>
              <a:t>Parameterization of all Configurations</a:t>
            </a:r>
          </a:p>
          <a:p>
            <a:pPr lvl="1"/>
            <a:r>
              <a:rPr lang="en-US" dirty="0"/>
              <a:t>Configuration options and settings in Pricing Parameter Tables</a:t>
            </a:r>
          </a:p>
          <a:p>
            <a:pPr marL="285750" lvl="0" indent="-285750">
              <a:spcBef>
                <a:spcPts val="1200"/>
              </a:spcBef>
              <a:buSzPct val="100000"/>
            </a:pPr>
            <a:endParaRPr lang="en-GB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More Flexibility in Configurators</a:t>
            </a:r>
          </a:p>
        </p:txBody>
      </p:sp>
    </p:spTree>
    <p:extLst>
      <p:ext uri="{BB962C8B-B14F-4D97-AF65-F5344CB8AC3E}">
        <p14:creationId xmlns:p14="http://schemas.microsoft.com/office/powerpoint/2010/main" val="2375334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lvl="0">
              <a:buBlip>
                <a:blip r:embed="rId2"/>
              </a:buBlip>
            </a:pPr>
            <a:r>
              <a:rPr lang="en-US" b="1" dirty="0"/>
              <a:t>General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PA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PB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QC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RM Improvements</a:t>
            </a:r>
          </a:p>
          <a:p>
            <a:pPr lvl="0">
              <a:buBlip>
                <a:blip r:embed="rId2"/>
              </a:buBlip>
            </a:pPr>
            <a:r>
              <a:rPr lang="en-US"/>
              <a:t>Other 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80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PriceBuilder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More Flexibility in Configurators</a:t>
            </a:r>
          </a:p>
        </p:txBody>
      </p:sp>
      <p:grpSp>
        <p:nvGrpSpPr>
          <p:cNvPr id="9" name="Gruppieren 8"/>
          <p:cNvGrpSpPr>
            <a:grpSpLocks noChangeAspect="1"/>
          </p:cNvGrpSpPr>
          <p:nvPr/>
        </p:nvGrpSpPr>
        <p:grpSpPr>
          <a:xfrm>
            <a:off x="640440" y="1802188"/>
            <a:ext cx="7863120" cy="4147762"/>
            <a:chOff x="200025" y="1341326"/>
            <a:chExt cx="8736800" cy="4608624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2"/>
            <a:srcRect l="40550" t="21341" r="389" b="8732"/>
            <a:stretch/>
          </p:blipFill>
          <p:spPr>
            <a:xfrm>
              <a:off x="4604017" y="1787942"/>
              <a:ext cx="4332808" cy="341997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3"/>
            <a:srcRect t="13267" r="51575" b="4318"/>
            <a:stretch/>
          </p:blipFill>
          <p:spPr>
            <a:xfrm>
              <a:off x="200025" y="1341326"/>
              <a:ext cx="4061881" cy="4608624"/>
            </a:xfrm>
            <a:prstGeom prst="rect">
              <a:avLst/>
            </a:prstGeom>
          </p:spPr>
        </p:pic>
        <p:sp>
          <p:nvSpPr>
            <p:cNvPr id="12" name="Rechteck: abgerundete Ecken 11"/>
            <p:cNvSpPr/>
            <p:nvPr/>
          </p:nvSpPr>
          <p:spPr>
            <a:xfrm>
              <a:off x="1619672" y="2564904"/>
              <a:ext cx="1800200" cy="720080"/>
            </a:xfrm>
            <a:prstGeom prst="roundRect">
              <a:avLst>
                <a:gd name="adj" fmla="val 99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: abgerundete Ecken 12"/>
            <p:cNvSpPr/>
            <p:nvPr/>
          </p:nvSpPr>
          <p:spPr>
            <a:xfrm>
              <a:off x="4716016" y="3212976"/>
              <a:ext cx="3888432" cy="504056"/>
            </a:xfrm>
            <a:prstGeom prst="roundRect">
              <a:avLst>
                <a:gd name="adj" fmla="val 996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4947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PriceBuilder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1711662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cs-CZ" dirty="0"/>
              <a:t>P</a:t>
            </a:r>
            <a:r>
              <a:rPr lang="en-US" dirty="0" err="1"/>
              <a:t>ossible</a:t>
            </a:r>
            <a:r>
              <a:rPr lang="en-US" dirty="0"/>
              <a:t> to create link</a:t>
            </a:r>
            <a:r>
              <a:rPr lang="cs-CZ" dirty="0"/>
              <a:t>s</a:t>
            </a:r>
            <a:r>
              <a:rPr lang="en-US" dirty="0"/>
              <a:t> to object</a:t>
            </a:r>
            <a:r>
              <a:rPr lang="cs-CZ" dirty="0"/>
              <a:t>s </a:t>
            </a:r>
            <a:r>
              <a:rPr lang="cs-CZ" dirty="0" err="1"/>
              <a:t>within</a:t>
            </a:r>
            <a:r>
              <a:rPr lang="cs-CZ" dirty="0"/>
              <a:t> PFX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Getting Round and Using the App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22888"/>
            <a:ext cx="2679423" cy="3682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59" y="2379811"/>
            <a:ext cx="5096868" cy="2057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19" y="4839140"/>
            <a:ext cx="4423973" cy="124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PriceBuilder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1556567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buSzPct val="100000"/>
            </a:pPr>
            <a:r>
              <a:rPr lang="cs-CZ" dirty="0"/>
              <a:t>New</a:t>
            </a:r>
            <a:r>
              <a:rPr lang="en-US" dirty="0"/>
              <a:t> sizes of product extensions</a:t>
            </a:r>
            <a:r>
              <a:rPr lang="cs-CZ" dirty="0"/>
              <a:t> </a:t>
            </a:r>
            <a:r>
              <a:rPr lang="en-US" dirty="0"/>
              <a:t>tables</a:t>
            </a:r>
            <a:r>
              <a:rPr lang="cs-CZ" dirty="0"/>
              <a:t>: </a:t>
            </a:r>
            <a:br>
              <a:rPr lang="cs-CZ" dirty="0"/>
            </a:br>
            <a:r>
              <a:rPr lang="en-US" dirty="0"/>
              <a:t>3, 6, 8, 10, 20, 30 and 50 attributes</a:t>
            </a:r>
            <a:r>
              <a:rPr lang="cs-CZ" dirty="0"/>
              <a:t> (instead of just </a:t>
            </a:r>
            <a:r>
              <a:rPr lang="en-US" dirty="0"/>
              <a:t>30</a:t>
            </a:r>
            <a:r>
              <a:rPr lang="cs-CZ" dirty="0"/>
              <a:t>)</a:t>
            </a:r>
            <a:endParaRPr lang="de-DE" dirty="0"/>
          </a:p>
          <a:p>
            <a:pPr marL="285750" indent="-285750">
              <a:spcBef>
                <a:spcPts val="1200"/>
              </a:spcBef>
              <a:buSzPct val="100000"/>
            </a:pP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e.g. 10 </a:t>
            </a:r>
            <a:r>
              <a:rPr lang="de-DE" dirty="0" err="1"/>
              <a:t>to</a:t>
            </a:r>
            <a:r>
              <a:rPr lang="de-DE" dirty="0"/>
              <a:t> 6 </a:t>
            </a:r>
            <a:r>
              <a:rPr lang="de-DE" dirty="0" err="1"/>
              <a:t>attributes</a:t>
            </a:r>
            <a:r>
              <a:rPr lang="de-DE" dirty="0"/>
              <a:t>, </a:t>
            </a:r>
            <a:r>
              <a:rPr lang="de-DE" dirty="0" err="1"/>
              <a:t>mapping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displayed</a:t>
            </a:r>
            <a:endParaRPr lang="en-US" dirty="0"/>
          </a:p>
          <a:p>
            <a:pPr marL="0" lvl="0" indent="0">
              <a:spcBef>
                <a:spcPts val="1200"/>
              </a:spcBef>
              <a:buSzPct val="100000"/>
              <a:buNone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Better Performance &amp; Security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899746"/>
            <a:ext cx="4795618" cy="322067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/>
          <a:srcRect l="16034" t="18939" r="28842" b="27906"/>
          <a:stretch/>
        </p:blipFill>
        <p:spPr>
          <a:xfrm>
            <a:off x="229698" y="3207416"/>
            <a:ext cx="3541067" cy="2276400"/>
          </a:xfrm>
          <a:prstGeom prst="rect">
            <a:avLst/>
          </a:prstGeom>
        </p:spPr>
      </p:pic>
      <p:sp>
        <p:nvSpPr>
          <p:cNvPr id="11" name="Rechteck: abgerundete Ecken 10"/>
          <p:cNvSpPr/>
          <p:nvPr/>
        </p:nvSpPr>
        <p:spPr>
          <a:xfrm>
            <a:off x="1471082" y="4247296"/>
            <a:ext cx="1876781" cy="909895"/>
          </a:xfrm>
          <a:prstGeom prst="roundRect">
            <a:avLst>
              <a:gd name="adj" fmla="val 22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lvl="0">
              <a:buBlip>
                <a:blip r:embed="rId2"/>
              </a:buBlip>
            </a:pPr>
            <a:r>
              <a:rPr lang="en-US" dirty="0"/>
              <a:t>General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PA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PB Improvements</a:t>
            </a:r>
          </a:p>
          <a:p>
            <a:pPr lvl="0">
              <a:buBlip>
                <a:blip r:embed="rId2"/>
              </a:buBlip>
            </a:pPr>
            <a:r>
              <a:rPr lang="en-US" b="1" dirty="0"/>
              <a:t>QC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RM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Other Improvements</a:t>
            </a:r>
          </a:p>
        </p:txBody>
      </p:sp>
    </p:spTree>
    <p:extLst>
      <p:ext uri="{BB962C8B-B14F-4D97-AF65-F5344CB8AC3E}">
        <p14:creationId xmlns:p14="http://schemas.microsoft.com/office/powerpoint/2010/main" val="1489344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QuoteConfigurator</a:t>
            </a:r>
            <a:r>
              <a:rPr lang="en-US" b="0" dirty="0"/>
              <a:t> Improvements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534182" cy="4231942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en-US" dirty="0"/>
              <a:t>Configurable denial &amp; approval reasons </a:t>
            </a:r>
          </a:p>
          <a:p>
            <a:pPr marL="762000" lvl="1">
              <a:spcBef>
                <a:spcPts val="1200"/>
              </a:spcBef>
              <a:buSzPct val="100000"/>
            </a:pPr>
            <a:r>
              <a:rPr lang="en-US" dirty="0"/>
              <a:t>Free text field or </a:t>
            </a:r>
            <a:br>
              <a:rPr lang="en-US" dirty="0"/>
            </a:br>
            <a:r>
              <a:rPr lang="en-US" dirty="0"/>
              <a:t>predefined options</a:t>
            </a:r>
          </a:p>
          <a:p>
            <a:pPr marL="762000" lvl="1">
              <a:spcBef>
                <a:spcPts val="1200"/>
              </a:spcBef>
              <a:buSzPct val="100000"/>
            </a:pPr>
            <a:r>
              <a:rPr lang="en-US" dirty="0"/>
              <a:t>Can be optional </a:t>
            </a:r>
            <a:br>
              <a:rPr lang="en-US" dirty="0"/>
            </a:br>
            <a:r>
              <a:rPr lang="en-US" dirty="0"/>
              <a:t>or mandatory</a:t>
            </a:r>
            <a:endParaRPr lang="cs-CZ" dirty="0"/>
          </a:p>
          <a:p>
            <a:pPr marL="762000" lvl="1">
              <a:spcBef>
                <a:spcPts val="1200"/>
              </a:spcBef>
              <a:buSzPct val="100000"/>
            </a:pPr>
            <a:r>
              <a:rPr lang="cs-CZ" dirty="0"/>
              <a:t>Same </a:t>
            </a:r>
            <a:r>
              <a:rPr lang="cs-CZ" dirty="0" err="1"/>
              <a:t>functionality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denials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in LPG – </a:t>
            </a:r>
            <a:r>
              <a:rPr lang="cs-CZ" dirty="0" err="1"/>
              <a:t>reasons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defined</a:t>
            </a:r>
            <a:r>
              <a:rPr lang="cs-CZ" dirty="0"/>
              <a:t> in</a:t>
            </a:r>
            <a:br>
              <a:rPr lang="cs-CZ" dirty="0"/>
            </a:br>
            <a:r>
              <a:rPr lang="cs-CZ" dirty="0" err="1"/>
              <a:t>Configuration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Specifying Denial Reasons in Workflows</a:t>
            </a:r>
            <a:r>
              <a:rPr lang="cs-CZ" dirty="0"/>
              <a:t> and LPG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117172"/>
            <a:ext cx="5470900" cy="390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53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QuoteConfigurator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4429726" cy="4231942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concurrent</a:t>
            </a:r>
            <a:r>
              <a:rPr lang="cs-CZ" dirty="0"/>
              <a:t> </a:t>
            </a:r>
            <a:r>
              <a:rPr lang="cs-CZ" dirty="0" err="1"/>
              <a:t>editing</a:t>
            </a:r>
            <a:r>
              <a:rPr lang="cs-CZ" dirty="0"/>
              <a:t> – </a:t>
            </a:r>
            <a:r>
              <a:rPr lang="cs-CZ" dirty="0" err="1"/>
              <a:t>info</a:t>
            </a:r>
            <a:r>
              <a:rPr lang="cs-CZ" dirty="0"/>
              <a:t> </a:t>
            </a:r>
            <a:r>
              <a:rPr lang="cs-CZ" dirty="0" err="1"/>
              <a:t>buttons</a:t>
            </a:r>
            <a:r>
              <a:rPr lang="cs-CZ" dirty="0"/>
              <a:t> </a:t>
            </a:r>
            <a:r>
              <a:rPr lang="cs-CZ" dirty="0" err="1"/>
              <a:t>displayed</a:t>
            </a:r>
            <a:endParaRPr lang="cs-CZ" dirty="0"/>
          </a:p>
          <a:p>
            <a:pPr marL="0" lvl="0" indent="0">
              <a:spcBef>
                <a:spcPts val="1200"/>
              </a:spcBef>
              <a:buSzPct val="100000"/>
              <a:buNone/>
            </a:pPr>
            <a:endParaRPr lang="cs-CZ" dirty="0"/>
          </a:p>
          <a:p>
            <a:pPr marL="285750" lvl="0" indent="-285750">
              <a:spcBef>
                <a:spcPts val="1200"/>
              </a:spcBef>
              <a:buSzPct val="100000"/>
            </a:pP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saving</a:t>
            </a:r>
            <a:r>
              <a:rPr lang="cs-CZ" dirty="0"/>
              <a:t> –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options</a:t>
            </a:r>
            <a:r>
              <a:rPr lang="cs-CZ" dirty="0"/>
              <a:t> to:</a:t>
            </a:r>
          </a:p>
          <a:p>
            <a:pPr marL="762000" lvl="1">
              <a:spcBef>
                <a:spcPts val="1200"/>
              </a:spcBef>
              <a:buSzPct val="100000"/>
            </a:pPr>
            <a:r>
              <a:rPr lang="cs-CZ" dirty="0"/>
              <a:t>V</a:t>
            </a:r>
            <a:r>
              <a:rPr lang="en-US" dirty="0" err="1"/>
              <a:t>iew</a:t>
            </a:r>
            <a:r>
              <a:rPr lang="en-US" dirty="0"/>
              <a:t> the latest version </a:t>
            </a:r>
            <a:endParaRPr lang="cs-CZ" dirty="0"/>
          </a:p>
          <a:p>
            <a:pPr marL="762000" lvl="1">
              <a:spcBef>
                <a:spcPts val="1200"/>
              </a:spcBef>
              <a:buSzPct val="100000"/>
            </a:pPr>
            <a:r>
              <a:rPr lang="cs-CZ" dirty="0"/>
              <a:t>D</a:t>
            </a:r>
            <a:r>
              <a:rPr lang="en-US" dirty="0" err="1"/>
              <a:t>iscard</a:t>
            </a:r>
            <a:r>
              <a:rPr lang="en-US" dirty="0"/>
              <a:t> their changes</a:t>
            </a:r>
            <a:endParaRPr lang="en-GB" sz="1000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Notifications on Concurrent Editing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2924583" cy="3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81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QuoteConfigurator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Notifications on Concurrent Editing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t="13382" b="5113"/>
          <a:stretch/>
        </p:blipFill>
        <p:spPr>
          <a:xfrm>
            <a:off x="395536" y="1472376"/>
            <a:ext cx="8094417" cy="4398242"/>
          </a:xfrm>
          <a:prstGeom prst="rect">
            <a:avLst/>
          </a:prstGeom>
          <a:ln>
            <a:solidFill>
              <a:srgbClr val="0F253F"/>
            </a:solidFill>
          </a:ln>
        </p:spPr>
      </p:pic>
    </p:spTree>
    <p:extLst>
      <p:ext uri="{BB962C8B-B14F-4D97-AF65-F5344CB8AC3E}">
        <p14:creationId xmlns:p14="http://schemas.microsoft.com/office/powerpoint/2010/main" val="459568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QuoteConfigurator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7"/>
            <a:ext cx="8715436" cy="2400645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en-US" dirty="0"/>
              <a:t>Quote copies have "Copy of“ in the label</a:t>
            </a:r>
            <a:endParaRPr lang="cs-CZ" dirty="0"/>
          </a:p>
          <a:p>
            <a:pPr marL="0" lvl="0" indent="0">
              <a:spcBef>
                <a:spcPts val="1200"/>
              </a:spcBef>
              <a:buSzPct val="100000"/>
              <a:buNone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Getting Round and Using the App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t="11019" b="4166"/>
          <a:stretch/>
        </p:blipFill>
        <p:spPr>
          <a:xfrm>
            <a:off x="899592" y="1884252"/>
            <a:ext cx="7447290" cy="4210898"/>
          </a:xfrm>
          <a:prstGeom prst="rect">
            <a:avLst/>
          </a:prstGeom>
        </p:spPr>
      </p:pic>
      <p:sp>
        <p:nvSpPr>
          <p:cNvPr id="10" name="Rechteck: abgerundete Ecken 9"/>
          <p:cNvSpPr/>
          <p:nvPr/>
        </p:nvSpPr>
        <p:spPr>
          <a:xfrm>
            <a:off x="1907704" y="2636912"/>
            <a:ext cx="6336704" cy="347588"/>
          </a:xfrm>
          <a:prstGeom prst="roundRect">
            <a:avLst>
              <a:gd name="adj" fmla="val 99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34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QuoteConfigurator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4591982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cs-CZ" dirty="0"/>
              <a:t>Q</a:t>
            </a:r>
            <a:r>
              <a:rPr lang="en-US" dirty="0" err="1"/>
              <a:t>uote</a:t>
            </a:r>
            <a:r>
              <a:rPr lang="en-US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en-US" dirty="0"/>
              <a:t>Effective Dates and Expiry Dates empty</a:t>
            </a:r>
            <a:r>
              <a:rPr lang="cs-CZ" dirty="0"/>
              <a:t> </a:t>
            </a:r>
            <a:r>
              <a:rPr lang="en-US" dirty="0"/>
              <a:t>→</a:t>
            </a:r>
            <a:r>
              <a:rPr lang="cs-CZ" dirty="0"/>
              <a:t> </a:t>
            </a:r>
            <a:r>
              <a:rPr lang="en-US" dirty="0"/>
              <a:t>warning that </a:t>
            </a:r>
            <a:r>
              <a:rPr lang="en-US" dirty="0" err="1"/>
              <a:t>th</a:t>
            </a:r>
            <a:r>
              <a:rPr lang="cs-CZ" dirty="0"/>
              <a:t>e</a:t>
            </a:r>
            <a:r>
              <a:rPr lang="en-US" dirty="0"/>
              <a:t> fields are mandatory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Functionality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10631" b="4223"/>
          <a:stretch/>
        </p:blipFill>
        <p:spPr>
          <a:xfrm>
            <a:off x="1187623" y="2153166"/>
            <a:ext cx="6931387" cy="3934517"/>
          </a:xfrm>
          <a:prstGeom prst="rect">
            <a:avLst/>
          </a:prstGeom>
        </p:spPr>
      </p:pic>
      <p:sp>
        <p:nvSpPr>
          <p:cNvPr id="9" name="Rechteck: abgerundete Ecken 8"/>
          <p:cNvSpPr/>
          <p:nvPr/>
        </p:nvSpPr>
        <p:spPr>
          <a:xfrm>
            <a:off x="1187624" y="4005065"/>
            <a:ext cx="1584176" cy="360040"/>
          </a:xfrm>
          <a:prstGeom prst="roundRect">
            <a:avLst>
              <a:gd name="adj" fmla="val 22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71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QuoteConfigurator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7"/>
            <a:ext cx="8715436" cy="2400645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cs-CZ" dirty="0"/>
              <a:t>Resizable </a:t>
            </a:r>
            <a:r>
              <a:rPr lang="en-US" dirty="0"/>
              <a:t>Matrix popup windows</a:t>
            </a:r>
          </a:p>
          <a:p>
            <a:pPr marL="0" lvl="0" indent="0">
              <a:spcBef>
                <a:spcPts val="1200"/>
              </a:spcBef>
              <a:buSzPct val="100000"/>
              <a:buNone/>
            </a:pPr>
            <a:endParaRPr lang="en-US" dirty="0"/>
          </a:p>
          <a:p>
            <a:pPr marL="0" lvl="0" indent="0">
              <a:spcBef>
                <a:spcPts val="1200"/>
              </a:spcBef>
              <a:buSzPct val="100000"/>
              <a:buNone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Getting Round and Using the App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t="10631" b="4499"/>
          <a:stretch/>
        </p:blipFill>
        <p:spPr>
          <a:xfrm>
            <a:off x="899592" y="1860560"/>
            <a:ext cx="7526070" cy="4258281"/>
          </a:xfrm>
          <a:prstGeom prst="rect">
            <a:avLst/>
          </a:prstGeom>
        </p:spPr>
      </p:pic>
      <p:sp>
        <p:nvSpPr>
          <p:cNvPr id="10" name="Rechteck: abgerundete Ecken 9"/>
          <p:cNvSpPr/>
          <p:nvPr/>
        </p:nvSpPr>
        <p:spPr>
          <a:xfrm>
            <a:off x="1115616" y="1958399"/>
            <a:ext cx="6336704" cy="2302806"/>
          </a:xfrm>
          <a:prstGeom prst="roundRect">
            <a:avLst>
              <a:gd name="adj" fmla="val 22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80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General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268760"/>
            <a:ext cx="7272808" cy="792088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buSzPct val="100000"/>
            </a:pPr>
            <a:r>
              <a:rPr lang="en-US" dirty="0"/>
              <a:t>New icons and new color</a:t>
            </a:r>
            <a:r>
              <a:rPr lang="cs-CZ" dirty="0"/>
              <a:t>s –</a:t>
            </a:r>
            <a:r>
              <a:rPr lang="en-US" dirty="0"/>
              <a:t> to stay fresh and modern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New Look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t="11020" b="3932"/>
          <a:stretch/>
        </p:blipFill>
        <p:spPr>
          <a:xfrm>
            <a:off x="827584" y="1698111"/>
            <a:ext cx="7488832" cy="424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26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RebateManager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1783670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cs-CZ" dirty="0"/>
              <a:t>N</a:t>
            </a:r>
            <a:r>
              <a:rPr lang="en-US" dirty="0" err="1"/>
              <a:t>ew</a:t>
            </a:r>
            <a:r>
              <a:rPr lang="en-US" dirty="0"/>
              <a:t> customizable fields on the Rebate Record level</a:t>
            </a:r>
            <a:endParaRPr lang="en-GB" sz="1400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New Integration Status Fields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251520" y="2924944"/>
            <a:ext cx="8715436" cy="1783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6700" indent="-266700" algn="l" defTabSz="914400" rtl="0" eaLnBrk="1" latinLnBrk="0" hangingPunct="1">
              <a:spcBef>
                <a:spcPct val="20000"/>
              </a:spcBef>
              <a:buClr>
                <a:srgbClr val="5897C9"/>
              </a:buClr>
              <a:buSzPct val="80000"/>
              <a:buFontTx/>
              <a:buBlip>
                <a:blip r:embed="rId2"/>
              </a:buBlip>
              <a:defRPr sz="2400" kern="1200">
                <a:solidFill>
                  <a:srgbClr val="1D283E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5897C9"/>
              </a:buClr>
              <a:buFont typeface="Arial" pitchFamily="34" charset="0"/>
              <a:buChar char="–"/>
              <a:defRPr sz="2000" kern="1200">
                <a:solidFill>
                  <a:srgbClr val="1D283E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897C9"/>
              </a:buClr>
              <a:buFont typeface="Arial" pitchFamily="34" charset="0"/>
              <a:buChar char="•"/>
              <a:defRPr sz="1800" kern="1200">
                <a:solidFill>
                  <a:srgbClr val="1D283E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897C9"/>
              </a:buClr>
              <a:buFont typeface="Arial" pitchFamily="34" charset="0"/>
              <a:buChar char="–"/>
              <a:defRPr sz="1600" kern="1200">
                <a:solidFill>
                  <a:srgbClr val="1D283E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897C9"/>
              </a:buClr>
              <a:buFont typeface="Arial" pitchFamily="34" charset="0"/>
              <a:buChar char="»"/>
              <a:defRPr sz="1600" kern="1200">
                <a:solidFill>
                  <a:srgbClr val="1D283E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SzPct val="100000"/>
            </a:pPr>
            <a:r>
              <a:rPr lang="en-US" sz="2000" dirty="0"/>
              <a:t>To track integration updates</a:t>
            </a:r>
          </a:p>
          <a:p>
            <a:pPr marL="285750" indent="-285750">
              <a:spcBef>
                <a:spcPts val="1200"/>
              </a:spcBef>
              <a:buSzPct val="100000"/>
            </a:pPr>
            <a:r>
              <a:rPr lang="en-US" sz="2000" dirty="0"/>
              <a:t>Can be used for filtering</a:t>
            </a:r>
            <a:endParaRPr lang="en-GB" sz="1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16" y="1932102"/>
            <a:ext cx="7480552" cy="99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24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lvl="0">
              <a:buBlip>
                <a:blip r:embed="rId2"/>
              </a:buBlip>
            </a:pPr>
            <a:r>
              <a:rPr lang="en-US" dirty="0"/>
              <a:t>General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PA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PB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QC Improvements</a:t>
            </a:r>
          </a:p>
          <a:p>
            <a:pPr lvl="0">
              <a:buBlip>
                <a:blip r:embed="rId2"/>
              </a:buBlip>
            </a:pPr>
            <a:r>
              <a:rPr lang="en-US" b="1" dirty="0"/>
              <a:t>RM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Other Improvements</a:t>
            </a:r>
          </a:p>
        </p:txBody>
      </p:sp>
    </p:spTree>
    <p:extLst>
      <p:ext uri="{BB962C8B-B14F-4D97-AF65-F5344CB8AC3E}">
        <p14:creationId xmlns:p14="http://schemas.microsoft.com/office/powerpoint/2010/main" val="3023859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/>
              <a:t>RebateManager</a:t>
            </a:r>
            <a:r>
              <a:rPr lang="en-US" b="0" dirty="0"/>
              <a:t>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462174" cy="1063590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cs-CZ" dirty="0"/>
              <a:t>C</a:t>
            </a:r>
            <a:r>
              <a:rPr lang="en-US" dirty="0" err="1"/>
              <a:t>opy</a:t>
            </a:r>
            <a:r>
              <a:rPr lang="en-US" dirty="0"/>
              <a:t> </a:t>
            </a:r>
            <a:r>
              <a:rPr lang="cs-CZ" dirty="0"/>
              <a:t>R</a:t>
            </a:r>
            <a:r>
              <a:rPr lang="en-US" dirty="0" err="1"/>
              <a:t>ebate</a:t>
            </a:r>
            <a:r>
              <a:rPr lang="en-US" dirty="0"/>
              <a:t> </a:t>
            </a:r>
            <a:r>
              <a:rPr lang="cs-CZ" dirty="0"/>
              <a:t>R</a:t>
            </a:r>
            <a:r>
              <a:rPr lang="en-US" dirty="0" err="1"/>
              <a:t>ecords</a:t>
            </a:r>
            <a:r>
              <a:rPr lang="en-US" dirty="0"/>
              <a:t> – copied values in Override status</a:t>
            </a:r>
          </a:p>
          <a:p>
            <a:pPr marL="285750" lvl="0" indent="-285750">
              <a:spcBef>
                <a:spcPts val="1200"/>
              </a:spcBef>
              <a:buSzPct val="100000"/>
            </a:pPr>
            <a:r>
              <a:rPr lang="cs-CZ" dirty="0"/>
              <a:t>R</a:t>
            </a:r>
            <a:r>
              <a:rPr lang="en-US" dirty="0"/>
              <a:t>evoke an approved Rebate Record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New Actions for Rebate Records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930" y="2348880"/>
            <a:ext cx="6325438" cy="3493237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217612" y="2869466"/>
            <a:ext cx="2194148" cy="250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6700" indent="-266700" algn="l" defTabSz="914400" rtl="0" eaLnBrk="1" latinLnBrk="0" hangingPunct="1">
              <a:spcBef>
                <a:spcPct val="20000"/>
              </a:spcBef>
              <a:buClr>
                <a:srgbClr val="5897C9"/>
              </a:buClr>
              <a:buSzPct val="80000"/>
              <a:buFontTx/>
              <a:buBlip>
                <a:blip r:embed="rId3"/>
              </a:buBlip>
              <a:defRPr sz="2400" kern="1200">
                <a:solidFill>
                  <a:srgbClr val="1D283E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5897C9"/>
              </a:buClr>
              <a:buFont typeface="Arial" pitchFamily="34" charset="0"/>
              <a:buChar char="–"/>
              <a:defRPr sz="2000" kern="1200">
                <a:solidFill>
                  <a:srgbClr val="1D283E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5897C9"/>
              </a:buClr>
              <a:buFont typeface="Arial" pitchFamily="34" charset="0"/>
              <a:buChar char="•"/>
              <a:defRPr sz="1800" kern="1200">
                <a:solidFill>
                  <a:srgbClr val="1D283E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5897C9"/>
              </a:buClr>
              <a:buFont typeface="Arial" pitchFamily="34" charset="0"/>
              <a:buChar char="–"/>
              <a:defRPr sz="1600" kern="1200">
                <a:solidFill>
                  <a:srgbClr val="1D283E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5897C9"/>
              </a:buClr>
              <a:buFont typeface="Arial" pitchFamily="34" charset="0"/>
              <a:buChar char="»"/>
              <a:defRPr sz="1600" kern="1200">
                <a:solidFill>
                  <a:srgbClr val="1D283E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200"/>
              </a:spcBef>
              <a:buSzPct val="100000"/>
            </a:pPr>
            <a:r>
              <a:rPr lang="en-US" dirty="0"/>
              <a:t>New role for </a:t>
            </a:r>
            <a:br>
              <a:rPr lang="en-US" dirty="0"/>
            </a:br>
            <a:r>
              <a:rPr lang="en-US" dirty="0"/>
              <a:t>these actions</a:t>
            </a:r>
            <a:r>
              <a:rPr lang="de-DE" dirty="0"/>
              <a:t> (</a:t>
            </a:r>
            <a:r>
              <a:rPr lang="de-DE" dirty="0" err="1"/>
              <a:t>Rebate</a:t>
            </a:r>
            <a:r>
              <a:rPr lang="de-DE" dirty="0"/>
              <a:t> Records Admin)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800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UI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7"/>
            <a:ext cx="8715436" cy="240064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buSzPct val="100000"/>
            </a:pPr>
            <a:r>
              <a:rPr lang="cs-CZ" dirty="0"/>
              <a:t>P</a:t>
            </a:r>
            <a:r>
              <a:rPr lang="en-US" dirty="0" err="1"/>
              <a:t>ossible</a:t>
            </a:r>
            <a:r>
              <a:rPr lang="en-US" dirty="0"/>
              <a:t> to filter columns for entries </a:t>
            </a:r>
            <a:r>
              <a:rPr lang="cs-CZ" dirty="0"/>
              <a:t>with/without </a:t>
            </a:r>
            <a:r>
              <a:rPr lang="en-US" dirty="0"/>
              <a:t>a Matrix icon</a:t>
            </a:r>
          </a:p>
          <a:p>
            <a:pPr marL="285750" lvl="0" indent="-285750">
              <a:spcBef>
                <a:spcPts val="1200"/>
              </a:spcBef>
              <a:buSzPct val="100000"/>
            </a:pPr>
            <a:endParaRPr lang="en-US" dirty="0"/>
          </a:p>
          <a:p>
            <a:pPr marL="0" lvl="0" indent="0">
              <a:spcBef>
                <a:spcPts val="1200"/>
              </a:spcBef>
              <a:buSzPct val="100000"/>
              <a:buNone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Getting Round and Using the App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32" y="1988840"/>
            <a:ext cx="3096057" cy="154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98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lvl="0">
              <a:buBlip>
                <a:blip r:embed="rId2"/>
              </a:buBlip>
            </a:pPr>
            <a:r>
              <a:rPr lang="en-US" dirty="0"/>
              <a:t>General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PA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PB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QC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RM Improvements</a:t>
            </a:r>
          </a:p>
          <a:p>
            <a:pPr lvl="0">
              <a:buBlip>
                <a:blip r:embed="rId2"/>
              </a:buBlip>
            </a:pPr>
            <a:r>
              <a:rPr lang="en-US" b="1" dirty="0"/>
              <a:t>Other Improvements</a:t>
            </a:r>
          </a:p>
        </p:txBody>
      </p:sp>
    </p:spTree>
    <p:extLst>
      <p:ext uri="{BB962C8B-B14F-4D97-AF65-F5344CB8AC3E}">
        <p14:creationId xmlns:p14="http://schemas.microsoft.com/office/powerpoint/2010/main" val="1995889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UI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4285710" cy="1711662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en-US" dirty="0"/>
              <a:t>Quick filter for searching a user group added</a:t>
            </a:r>
            <a:endParaRPr lang="cs-CZ" dirty="0"/>
          </a:p>
          <a:p>
            <a:pPr marL="285750" lvl="0" indent="-285750">
              <a:spcBef>
                <a:spcPts val="1200"/>
              </a:spcBef>
              <a:buSzPct val="100000"/>
            </a:pPr>
            <a:r>
              <a:rPr lang="cs-CZ" dirty="0" err="1"/>
              <a:t>Possible</a:t>
            </a:r>
            <a:r>
              <a:rPr lang="cs-CZ" dirty="0"/>
              <a:t> to </a:t>
            </a:r>
            <a:r>
              <a:rPr lang="cs-CZ" dirty="0" err="1"/>
              <a:t>view</a:t>
            </a:r>
            <a:r>
              <a:rPr lang="cs-CZ" dirty="0"/>
              <a:t> a l</a:t>
            </a:r>
            <a:r>
              <a:rPr lang="en-US" dirty="0" err="1"/>
              <a:t>ist</a:t>
            </a:r>
            <a:r>
              <a:rPr lang="en-US" dirty="0"/>
              <a:t> of users </a:t>
            </a:r>
            <a:br>
              <a:rPr lang="cs-CZ" dirty="0"/>
            </a:br>
            <a:r>
              <a:rPr lang="en-US" dirty="0"/>
              <a:t>assigned to a role / user group</a:t>
            </a:r>
            <a:endParaRPr lang="cs-CZ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Getting Round and Using the App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27359"/>
            <a:ext cx="3757295" cy="407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7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UI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4591982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cs-CZ" dirty="0" err="1"/>
              <a:t>Possible</a:t>
            </a:r>
            <a:r>
              <a:rPr lang="cs-CZ" dirty="0"/>
              <a:t> to a</a:t>
            </a:r>
            <a:r>
              <a:rPr lang="en-US" dirty="0" err="1"/>
              <a:t>utomate</a:t>
            </a:r>
            <a:r>
              <a:rPr lang="en-US" dirty="0"/>
              <a:t> data archiving by using the Calculation Flow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Functionality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11019" b="4166"/>
          <a:stretch/>
        </p:blipFill>
        <p:spPr>
          <a:xfrm>
            <a:off x="918719" y="1916832"/>
            <a:ext cx="7397697" cy="418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94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Backend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1556567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cs-CZ" dirty="0"/>
              <a:t>N</a:t>
            </a:r>
            <a:r>
              <a:rPr lang="en-US" dirty="0" err="1"/>
              <a:t>ew</a:t>
            </a:r>
            <a:r>
              <a:rPr lang="en-US" dirty="0"/>
              <a:t> role "User Group Override" </a:t>
            </a:r>
            <a:r>
              <a:rPr lang="cs-CZ" dirty="0"/>
              <a:t>–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en-US" dirty="0"/>
              <a:t>see all Quotes, Price Lists, etc. but </a:t>
            </a:r>
            <a:r>
              <a:rPr lang="cs-CZ" dirty="0" err="1"/>
              <a:t>is</a:t>
            </a:r>
            <a:r>
              <a:rPr lang="cs-CZ" dirty="0"/>
              <a:t> not a </a:t>
            </a:r>
            <a:r>
              <a:rPr lang="en-US" dirty="0"/>
              <a:t>full admin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Better Performance &amp; Security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t="11019" b="4166"/>
          <a:stretch/>
        </p:blipFill>
        <p:spPr>
          <a:xfrm>
            <a:off x="1403648" y="2166388"/>
            <a:ext cx="6905413" cy="3904507"/>
          </a:xfrm>
          <a:prstGeom prst="rect">
            <a:avLst/>
          </a:prstGeom>
        </p:spPr>
      </p:pic>
      <p:sp>
        <p:nvSpPr>
          <p:cNvPr id="11" name="Rechteck: abgerundete Ecken 10"/>
          <p:cNvSpPr/>
          <p:nvPr/>
        </p:nvSpPr>
        <p:spPr>
          <a:xfrm>
            <a:off x="6351680" y="4077072"/>
            <a:ext cx="1892728" cy="792088"/>
          </a:xfrm>
          <a:prstGeom prst="roundRect">
            <a:avLst>
              <a:gd name="adj" fmla="val 22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12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UI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4591982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cs-CZ" dirty="0"/>
              <a:t>D</a:t>
            </a:r>
            <a:r>
              <a:rPr lang="en-US" dirty="0" err="1"/>
              <a:t>ownload</a:t>
            </a:r>
            <a:r>
              <a:rPr lang="en-US" dirty="0"/>
              <a:t> the Security log as an Excel file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Functionality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10416" b="5113"/>
          <a:stretch/>
        </p:blipFill>
        <p:spPr>
          <a:xfrm>
            <a:off x="699368" y="1828416"/>
            <a:ext cx="7742094" cy="435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55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Backend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4591982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en-US" dirty="0"/>
              <a:t>SAML SSO (Single Sign-on) </a:t>
            </a:r>
            <a:r>
              <a:rPr lang="cs-CZ" dirty="0" err="1"/>
              <a:t>supports</a:t>
            </a:r>
            <a:r>
              <a:rPr lang="en-US" dirty="0"/>
              <a:t> multiple identity </a:t>
            </a:r>
            <a:br>
              <a:rPr lang="cs-CZ" dirty="0"/>
            </a:br>
            <a:r>
              <a:rPr lang="en-US" dirty="0"/>
              <a:t>providers (</a:t>
            </a:r>
            <a:r>
              <a:rPr lang="en-US" dirty="0" err="1"/>
              <a:t>IdP</a:t>
            </a:r>
            <a:r>
              <a:rPr lang="en-US" dirty="0"/>
              <a:t>)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Better Performance &amp; Security</a:t>
            </a:r>
          </a:p>
        </p:txBody>
      </p:sp>
    </p:spTree>
    <p:extLst>
      <p:ext uri="{BB962C8B-B14F-4D97-AF65-F5344CB8AC3E}">
        <p14:creationId xmlns:p14="http://schemas.microsoft.com/office/powerpoint/2010/main" val="1702757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General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268760"/>
            <a:ext cx="7272808" cy="792088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buSzPct val="100000"/>
            </a:pPr>
            <a:r>
              <a:rPr lang="en-US" dirty="0"/>
              <a:t>New icons and new color</a:t>
            </a:r>
            <a:r>
              <a:rPr lang="cs-CZ" dirty="0"/>
              <a:t>s –</a:t>
            </a:r>
            <a:r>
              <a:rPr lang="en-US" dirty="0"/>
              <a:t> to stay fresh and modern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New Look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t="11019" b="4404"/>
          <a:stretch/>
        </p:blipFill>
        <p:spPr>
          <a:xfrm>
            <a:off x="251520" y="1844824"/>
            <a:ext cx="6640818" cy="3744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806" y="2227262"/>
            <a:ext cx="1824930" cy="37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71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More Information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4591982"/>
          </a:xfrm>
        </p:spPr>
        <p:txBody>
          <a:bodyPr>
            <a:normAutofit/>
          </a:bodyPr>
          <a:lstStyle/>
          <a:p>
            <a:pPr marL="0" lvl="0" indent="0">
              <a:spcBef>
                <a:spcPts val="1200"/>
              </a:spcBef>
              <a:buSzPct val="100000"/>
              <a:buNone/>
            </a:pPr>
            <a:r>
              <a:rPr lang="en-US" dirty="0">
                <a:hlinkClick r:id="rId2"/>
              </a:rPr>
              <a:t>https://uni.pricefx.eu</a:t>
            </a:r>
            <a:endParaRPr lang="en-US" dirty="0"/>
          </a:p>
          <a:p>
            <a:pPr marL="0" lvl="0" indent="0">
              <a:spcBef>
                <a:spcPts val="1200"/>
              </a:spcBef>
              <a:buSzPct val="100000"/>
              <a:buNone/>
            </a:pPr>
            <a:r>
              <a:rPr lang="en-US" dirty="0"/>
              <a:t>Mai Tai documentation will be available at the time of the release</a:t>
            </a:r>
          </a:p>
          <a:p>
            <a:pPr marL="0" lvl="0" indent="0">
              <a:spcBef>
                <a:spcPts val="1200"/>
              </a:spcBef>
              <a:buSzPct val="100000"/>
              <a:buNone/>
            </a:pPr>
            <a:r>
              <a:rPr lang="en-US" dirty="0"/>
              <a:t> </a:t>
            </a:r>
          </a:p>
          <a:p>
            <a:pPr marL="0" lvl="0" indent="0">
              <a:spcBef>
                <a:spcPts val="1200"/>
              </a:spcBef>
              <a:buSzPct val="100000"/>
              <a:buNone/>
            </a:pP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Price f(x) Universe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4667901" cy="35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60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General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268760"/>
            <a:ext cx="2520280" cy="4536504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buSzPct val="100000"/>
            </a:pPr>
            <a:r>
              <a:rPr lang="en-US" dirty="0"/>
              <a:t>PDF export for:</a:t>
            </a:r>
            <a:endParaRPr lang="cs-CZ" dirty="0"/>
          </a:p>
          <a:p>
            <a:pPr marL="762000" lvl="1">
              <a:spcBef>
                <a:spcPts val="1200"/>
              </a:spcBef>
              <a:buSzPct val="100000"/>
            </a:pPr>
            <a:r>
              <a:rPr lang="en-US" dirty="0"/>
              <a:t>Quotes</a:t>
            </a:r>
            <a:endParaRPr lang="cs-CZ" dirty="0"/>
          </a:p>
          <a:p>
            <a:pPr marL="762000" lvl="1">
              <a:spcBef>
                <a:spcPts val="1200"/>
              </a:spcBef>
              <a:buSzPct val="100000"/>
            </a:pPr>
            <a:r>
              <a:rPr lang="en-US" dirty="0"/>
              <a:t>Price Lists</a:t>
            </a:r>
            <a:endParaRPr lang="cs-CZ" dirty="0"/>
          </a:p>
          <a:p>
            <a:pPr marL="762000" lvl="1">
              <a:spcBef>
                <a:spcPts val="1200"/>
              </a:spcBef>
              <a:buSzPct val="100000"/>
            </a:pPr>
            <a:r>
              <a:rPr lang="en-US" dirty="0"/>
              <a:t>Live Price Grids</a:t>
            </a:r>
            <a:endParaRPr lang="cs-CZ" dirty="0"/>
          </a:p>
          <a:p>
            <a:pPr marL="762000" lvl="1">
              <a:spcBef>
                <a:spcPts val="1200"/>
              </a:spcBef>
              <a:buSzPct val="100000"/>
            </a:pPr>
            <a:r>
              <a:rPr lang="en-US" dirty="0"/>
              <a:t>Contracts </a:t>
            </a:r>
            <a:endParaRPr lang="cs-CZ" dirty="0"/>
          </a:p>
          <a:p>
            <a:pPr marL="762000" lvl="1">
              <a:spcBef>
                <a:spcPts val="1200"/>
              </a:spcBef>
              <a:buSzPct val="100000"/>
            </a:pPr>
            <a:r>
              <a:rPr lang="cs-CZ" dirty="0"/>
              <a:t>R</a:t>
            </a:r>
            <a:r>
              <a:rPr lang="en-US" dirty="0" err="1"/>
              <a:t>ebate</a:t>
            </a:r>
            <a:r>
              <a:rPr lang="en-US" dirty="0"/>
              <a:t> Agreements</a:t>
            </a:r>
            <a:endParaRPr lang="en-GB" sz="1000" b="1" dirty="0"/>
          </a:p>
          <a:p>
            <a:pPr marL="0" lvl="0" indent="0">
              <a:spcBef>
                <a:spcPts val="1200"/>
              </a:spcBef>
              <a:buSzPct val="100000"/>
              <a:buNone/>
            </a:pPr>
            <a:endParaRPr lang="en-GB" sz="1000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PDF Publishing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72816"/>
            <a:ext cx="6442675" cy="39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47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General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PDF Publishing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Price f(x) uses a third party service – </a:t>
            </a:r>
            <a:r>
              <a:rPr lang="en-US" dirty="0" err="1"/>
              <a:t>CloudConvert</a:t>
            </a:r>
            <a:r>
              <a:rPr lang="en-US" dirty="0"/>
              <a:t> </a:t>
            </a:r>
          </a:p>
          <a:p>
            <a:r>
              <a:rPr lang="en-US" dirty="0"/>
              <a:t>If you want to use the service (no costs for you) you need to accept the T&amp;C.</a:t>
            </a:r>
          </a:p>
          <a:p>
            <a:r>
              <a:rPr lang="en-US" dirty="0"/>
              <a:t>To produce PDF files out of quotes, rebate agreements, contracts, etc. </a:t>
            </a:r>
            <a:r>
              <a:rPr lang="en-US" dirty="0" err="1"/>
              <a:t>CloudConvert</a:t>
            </a:r>
            <a:r>
              <a:rPr lang="en-US" dirty="0"/>
              <a:t> does conversions from XLSX to PDF through MS Excel</a:t>
            </a:r>
          </a:p>
          <a:p>
            <a:r>
              <a:rPr lang="en-US" dirty="0"/>
              <a:t>The final layout is exactly the same as when you print the document locally in your MS Office.</a:t>
            </a:r>
          </a:p>
          <a:p>
            <a:r>
              <a:rPr lang="en-US" dirty="0"/>
              <a:t>PDF Publishing is available for Quotes, Rebate Agreements, Contracts and Price Lists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715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General Improvements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PDF Publishing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t="10631" b="4331"/>
          <a:stretch/>
        </p:blipFill>
        <p:spPr>
          <a:xfrm>
            <a:off x="575556" y="1473293"/>
            <a:ext cx="7992888" cy="4531319"/>
          </a:xfrm>
          <a:prstGeom prst="rect">
            <a:avLst/>
          </a:prstGeom>
        </p:spPr>
      </p:pic>
      <p:sp>
        <p:nvSpPr>
          <p:cNvPr id="8" name="Rechteck: abgerundete Ecken 7"/>
          <p:cNvSpPr/>
          <p:nvPr/>
        </p:nvSpPr>
        <p:spPr>
          <a:xfrm>
            <a:off x="1918122" y="1844824"/>
            <a:ext cx="6650322" cy="1656184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: abgerundete Ecken 8"/>
          <p:cNvSpPr/>
          <p:nvPr/>
        </p:nvSpPr>
        <p:spPr>
          <a:xfrm>
            <a:off x="575556" y="5301207"/>
            <a:ext cx="1342566" cy="277897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3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General Improvements</a:t>
            </a:r>
            <a:br>
              <a:rPr lang="en-US" b="0" dirty="0"/>
            </a:b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357298"/>
            <a:ext cx="6589966" cy="1855678"/>
          </a:xfrm>
        </p:spPr>
        <p:txBody>
          <a:bodyPr>
            <a:normAutofit/>
          </a:bodyPr>
          <a:lstStyle/>
          <a:p>
            <a:pPr marL="285750" lvl="0" indent="-285750">
              <a:spcBef>
                <a:spcPts val="1200"/>
              </a:spcBef>
              <a:buSzPct val="100000"/>
            </a:pPr>
            <a:r>
              <a:rPr lang="en-US" dirty="0"/>
              <a:t>Supports manual price overrides in XLS</a:t>
            </a:r>
            <a:endParaRPr lang="en-GB" sz="1400" b="1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CONTENT PROPRIETARY &amp; CONFIDENTIAL © Price </a:t>
            </a:r>
            <a:r>
              <a:rPr lang="en-US">
                <a:sym typeface="Symbol"/>
              </a:rPr>
              <a:t>(x)™ </a:t>
            </a:r>
            <a:r>
              <a:rPr lang="en-US"/>
              <a:t>2016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EBB66-589D-4E68-A884-608FE1118A2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Excel Client for LPG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12" y="2002983"/>
            <a:ext cx="5098552" cy="406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2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lvl="0">
              <a:buBlip>
                <a:blip r:embed="rId2"/>
              </a:buBlip>
            </a:pPr>
            <a:r>
              <a:rPr lang="en-US" dirty="0"/>
              <a:t>General Improvements</a:t>
            </a:r>
          </a:p>
          <a:p>
            <a:pPr lvl="0">
              <a:buBlip>
                <a:blip r:embed="rId2"/>
              </a:buBlip>
            </a:pPr>
            <a:r>
              <a:rPr lang="en-US" b="1" dirty="0"/>
              <a:t>PA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PB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QC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RM Improvements</a:t>
            </a:r>
          </a:p>
          <a:p>
            <a:pPr lvl="0">
              <a:buBlip>
                <a:blip r:embed="rId2"/>
              </a:buBlip>
            </a:pPr>
            <a:r>
              <a:rPr lang="en-US" dirty="0"/>
              <a:t>Other Improvements</a:t>
            </a:r>
          </a:p>
        </p:txBody>
      </p:sp>
    </p:spTree>
    <p:extLst>
      <p:ext uri="{BB962C8B-B14F-4D97-AF65-F5344CB8AC3E}">
        <p14:creationId xmlns:p14="http://schemas.microsoft.com/office/powerpoint/2010/main" val="1703234435"/>
      </p:ext>
    </p:extLst>
  </p:cSld>
  <p:clrMapOvr>
    <a:masterClrMapping/>
  </p:clrMapOvr>
</p:sld>
</file>

<file path=ppt/theme/theme1.xml><?xml version="1.0" encoding="utf-8"?>
<a:theme xmlns:a="http://schemas.openxmlformats.org/drawingml/2006/main" name="Price f(X)_SimplyPricing_2015">
  <a:themeElements>
    <a:clrScheme name="Nabitek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F243E"/>
      </a:accent1>
      <a:accent2>
        <a:srgbClr val="F79646"/>
      </a:accent2>
      <a:accent3>
        <a:srgbClr val="9BBB59"/>
      </a:accent3>
      <a:accent4>
        <a:srgbClr val="5897C9"/>
      </a:accent4>
      <a:accent5>
        <a:srgbClr val="D8D8D8"/>
      </a:accent5>
      <a:accent6>
        <a:srgbClr val="7F7F7F"/>
      </a:accent6>
      <a:hlink>
        <a:srgbClr val="0000FF"/>
      </a:hlink>
      <a:folHlink>
        <a:srgbClr val="800080"/>
      </a:folHlink>
    </a:clrScheme>
    <a:fontScheme name="Nabitel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lIns="91440" tIns="45720" rIns="91440" bIns="45720" rtlCol="0" anchor="b">
        <a:noAutofit/>
      </a:bodyPr>
      <a:lstStyle>
        <a:defPPr>
          <a:defRPr sz="2000" dirty="0" smtClean="0">
            <a:solidFill>
              <a:srgbClr val="1D283E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EF00667C63FC45BE8A4AE2FE176CEE" ma:contentTypeVersion="2" ma:contentTypeDescription="Create a new document." ma:contentTypeScope="" ma:versionID="a1aa12267eff645ff3b6564ec5519ba1">
  <xsd:schema xmlns:xsd="http://www.w3.org/2001/XMLSchema" xmlns:xs="http://www.w3.org/2001/XMLSchema" xmlns:p="http://schemas.microsoft.com/office/2006/metadata/properties" xmlns:ns2="b6b635f2-bfab-4e4c-9e73-f848e3c09851" targetNamespace="http://schemas.microsoft.com/office/2006/metadata/properties" ma:root="true" ma:fieldsID="1131ca85d2ac255d2caeaf109e66f50d" ns2:_="">
    <xsd:import namespace="b6b635f2-bfab-4e4c-9e73-f848e3c0985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b635f2-bfab-4e4c-9e73-f848e3c0985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F1CCBB-3EB3-4B31-B1E7-75E90D0587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FE6E0E-26AA-4134-9B9B-6CF77C76DBAE}">
  <ds:schemaRefs>
    <ds:schemaRef ds:uri="http://purl.org/dc/terms/"/>
    <ds:schemaRef ds:uri="b6b635f2-bfab-4e4c-9e73-f848e3c0985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044FFAF-32DF-4A2A-A043-8B01E929F8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b635f2-bfab-4e4c-9e73-f848e3c098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Price f(X)_SimplyPricing_2015</Template>
  <TotalTime>10</TotalTime>
  <Words>1216</Words>
  <Application>Microsoft Office PowerPoint</Application>
  <PresentationFormat>On-screen Show (4:3)</PresentationFormat>
  <Paragraphs>233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Gill Sans MT</vt:lpstr>
      <vt:lpstr>Symbol</vt:lpstr>
      <vt:lpstr>Wingdings</vt:lpstr>
      <vt:lpstr>Price f(X)_SimplyPricing_2015</vt:lpstr>
      <vt:lpstr>Price f(x) – Mai Tai Release</vt:lpstr>
      <vt:lpstr>PowerPoint Presentation</vt:lpstr>
      <vt:lpstr>General Improvements </vt:lpstr>
      <vt:lpstr>General Improvements </vt:lpstr>
      <vt:lpstr>General Improvements </vt:lpstr>
      <vt:lpstr>General Improvements </vt:lpstr>
      <vt:lpstr>General Improvements</vt:lpstr>
      <vt:lpstr>General Improvements </vt:lpstr>
      <vt:lpstr>PowerPoint Presentation</vt:lpstr>
      <vt:lpstr>PriceAnalyzer Improvements </vt:lpstr>
      <vt:lpstr>PriceAnalyzer Improvements </vt:lpstr>
      <vt:lpstr>PriceAnalyzer Improvements </vt:lpstr>
      <vt:lpstr>PriceAnalyzer Improvements </vt:lpstr>
      <vt:lpstr>PowerPoint Presentation</vt:lpstr>
      <vt:lpstr>PriceBuilder Improvements </vt:lpstr>
      <vt:lpstr>PriceBuilder Improvements </vt:lpstr>
      <vt:lpstr>PriceBuilder Improvements </vt:lpstr>
      <vt:lpstr>PriceBuilder Improvements </vt:lpstr>
      <vt:lpstr>PriceBuilder Improvements </vt:lpstr>
      <vt:lpstr>PriceBuilder Improvements </vt:lpstr>
      <vt:lpstr>PriceBuilder Improvements </vt:lpstr>
      <vt:lpstr>PriceBuilder Improvements </vt:lpstr>
      <vt:lpstr>PowerPoint Presentation</vt:lpstr>
      <vt:lpstr>QuoteConfigurator Improvements</vt:lpstr>
      <vt:lpstr>QuoteConfigurator Improvements </vt:lpstr>
      <vt:lpstr>QuoteConfigurator Improvements </vt:lpstr>
      <vt:lpstr>QuoteConfigurator Improvements </vt:lpstr>
      <vt:lpstr>QuoteConfigurator Improvements </vt:lpstr>
      <vt:lpstr>QuoteConfigurator Improvements </vt:lpstr>
      <vt:lpstr>RebateManager Improvements </vt:lpstr>
      <vt:lpstr>PowerPoint Presentation</vt:lpstr>
      <vt:lpstr>RebateManager Improvements </vt:lpstr>
      <vt:lpstr>UI Improvements </vt:lpstr>
      <vt:lpstr>PowerPoint Presentation</vt:lpstr>
      <vt:lpstr>UI Improvements </vt:lpstr>
      <vt:lpstr>UI Improvements </vt:lpstr>
      <vt:lpstr>Backend Improvements </vt:lpstr>
      <vt:lpstr>UI Improvements </vt:lpstr>
      <vt:lpstr>Backend Improvements </vt:lpstr>
      <vt:lpstr>More Information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Überblick Price (x) Lösung</dc:title>
  <dc:creator>Martin Wricke</dc:creator>
  <cp:lastModifiedBy>Jana Volencova</cp:lastModifiedBy>
  <cp:revision>208</cp:revision>
  <cp:lastPrinted>2016-05-11T10:59:44Z</cp:lastPrinted>
  <dcterms:created xsi:type="dcterms:W3CDTF">2016-01-26T08:38:34Z</dcterms:created>
  <dcterms:modified xsi:type="dcterms:W3CDTF">2016-11-28T09:25:44Z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0x010100E7EF00667C63FC45BE8A4AE2FE176CEE</vt:lpwstr>
  </property>
</Properties>
</file>